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6.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8.jpg" ContentType="image/jpeg"/>
  <Override PartName="/ppt/media/image12.jpg" ContentType="image/jpeg"/>
  <Override PartName="/ppt/media/image26.jp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42.jpg" ContentType="image/jpe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42"/>
  </p:notesMasterIdLst>
  <p:sldIdLst>
    <p:sldId id="308" r:id="rId3"/>
    <p:sldId id="1729" r:id="rId4"/>
    <p:sldId id="1730" r:id="rId5"/>
    <p:sldId id="323" r:id="rId6"/>
    <p:sldId id="1765" r:id="rId7"/>
    <p:sldId id="1733" r:id="rId8"/>
    <p:sldId id="1734" r:id="rId9"/>
    <p:sldId id="1735" r:id="rId10"/>
    <p:sldId id="1736" r:id="rId11"/>
    <p:sldId id="1766" r:id="rId12"/>
    <p:sldId id="1737" r:id="rId13"/>
    <p:sldId id="1739" r:id="rId14"/>
    <p:sldId id="1740" r:id="rId15"/>
    <p:sldId id="1741" r:id="rId16"/>
    <p:sldId id="1742" r:id="rId17"/>
    <p:sldId id="1743" r:id="rId18"/>
    <p:sldId id="1744" r:id="rId19"/>
    <p:sldId id="1731" r:id="rId20"/>
    <p:sldId id="1745" r:id="rId21"/>
    <p:sldId id="1746" r:id="rId22"/>
    <p:sldId id="1747" r:id="rId23"/>
    <p:sldId id="1748" r:id="rId24"/>
    <p:sldId id="1749" r:id="rId25"/>
    <p:sldId id="1751" r:id="rId26"/>
    <p:sldId id="1752" r:id="rId27"/>
    <p:sldId id="1753" r:id="rId28"/>
    <p:sldId id="1754" r:id="rId29"/>
    <p:sldId id="1755" r:id="rId30"/>
    <p:sldId id="1732" r:id="rId31"/>
    <p:sldId id="1756" r:id="rId32"/>
    <p:sldId id="1757" r:id="rId33"/>
    <p:sldId id="1758" r:id="rId34"/>
    <p:sldId id="1759" r:id="rId35"/>
    <p:sldId id="1760" r:id="rId36"/>
    <p:sldId id="1761" r:id="rId37"/>
    <p:sldId id="1762" r:id="rId38"/>
    <p:sldId id="1763" r:id="rId39"/>
    <p:sldId id="1764" r:id="rId40"/>
    <p:sldId id="1750"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308"/>
            <p14:sldId id="1729"/>
            <p14:sldId id="1730"/>
            <p14:sldId id="323"/>
            <p14:sldId id="1765"/>
            <p14:sldId id="1733"/>
            <p14:sldId id="1734"/>
            <p14:sldId id="1735"/>
            <p14:sldId id="1736"/>
            <p14:sldId id="1766"/>
            <p14:sldId id="1737"/>
            <p14:sldId id="1739"/>
            <p14:sldId id="1740"/>
            <p14:sldId id="1741"/>
            <p14:sldId id="1742"/>
            <p14:sldId id="1743"/>
            <p14:sldId id="1744"/>
            <p14:sldId id="1731"/>
            <p14:sldId id="1745"/>
            <p14:sldId id="1746"/>
            <p14:sldId id="1747"/>
            <p14:sldId id="1748"/>
            <p14:sldId id="1749"/>
            <p14:sldId id="1751"/>
            <p14:sldId id="1752"/>
            <p14:sldId id="1753"/>
            <p14:sldId id="1754"/>
            <p14:sldId id="1755"/>
            <p14:sldId id="1732"/>
            <p14:sldId id="1756"/>
            <p14:sldId id="1757"/>
            <p14:sldId id="1758"/>
            <p14:sldId id="1759"/>
            <p14:sldId id="1760"/>
            <p14:sldId id="1761"/>
            <p14:sldId id="1762"/>
            <p14:sldId id="1763"/>
            <p14:sldId id="1764"/>
            <p14:sldId id="17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BFBFBF"/>
    <a:srgbClr val="CEAB6E"/>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07" autoAdjust="0"/>
    <p:restoredTop sz="82423" autoAdjust="0"/>
  </p:normalViewPr>
  <p:slideViewPr>
    <p:cSldViewPr snapToGrid="0">
      <p:cViewPr varScale="1">
        <p:scale>
          <a:sx n="107" d="100"/>
          <a:sy n="107" d="100"/>
        </p:scale>
        <p:origin x="1272" y="160"/>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2021/5/10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extLst>
      <p:ext uri="{BB962C8B-B14F-4D97-AF65-F5344CB8AC3E}">
        <p14:creationId xmlns:p14="http://schemas.microsoft.com/office/powerpoint/2010/main" val="345947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663850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3964192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12</a:t>
            </a:fld>
            <a:endParaRPr lang="zh-CN" altLang="en-US"/>
          </a:p>
        </p:txBody>
      </p:sp>
    </p:spTree>
    <p:extLst>
      <p:ext uri="{BB962C8B-B14F-4D97-AF65-F5344CB8AC3E}">
        <p14:creationId xmlns:p14="http://schemas.microsoft.com/office/powerpoint/2010/main" val="1363804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13</a:t>
            </a:fld>
            <a:endParaRPr lang="zh-CN" altLang="en-US"/>
          </a:p>
        </p:txBody>
      </p:sp>
    </p:spTree>
    <p:extLst>
      <p:ext uri="{BB962C8B-B14F-4D97-AF65-F5344CB8AC3E}">
        <p14:creationId xmlns:p14="http://schemas.microsoft.com/office/powerpoint/2010/main" val="1046983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14</a:t>
            </a:fld>
            <a:endParaRPr lang="zh-CN" altLang="en-US"/>
          </a:p>
        </p:txBody>
      </p:sp>
    </p:spTree>
    <p:extLst>
      <p:ext uri="{BB962C8B-B14F-4D97-AF65-F5344CB8AC3E}">
        <p14:creationId xmlns:p14="http://schemas.microsoft.com/office/powerpoint/2010/main" val="1145524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15</a:t>
            </a:fld>
            <a:endParaRPr lang="zh-CN" altLang="en-US"/>
          </a:p>
        </p:txBody>
      </p:sp>
    </p:spTree>
    <p:extLst>
      <p:ext uri="{BB962C8B-B14F-4D97-AF65-F5344CB8AC3E}">
        <p14:creationId xmlns:p14="http://schemas.microsoft.com/office/powerpoint/2010/main" val="797794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16</a:t>
            </a:fld>
            <a:endParaRPr lang="zh-CN" altLang="en-US"/>
          </a:p>
        </p:txBody>
      </p:sp>
    </p:spTree>
    <p:extLst>
      <p:ext uri="{BB962C8B-B14F-4D97-AF65-F5344CB8AC3E}">
        <p14:creationId xmlns:p14="http://schemas.microsoft.com/office/powerpoint/2010/main" val="3089309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 、业务价值、想象空间、落地</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17</a:t>
            </a:fld>
            <a:endParaRPr lang="zh-CN" altLang="en-US"/>
          </a:p>
        </p:txBody>
      </p:sp>
    </p:spTree>
    <p:extLst>
      <p:ext uri="{BB962C8B-B14F-4D97-AF65-F5344CB8AC3E}">
        <p14:creationId xmlns:p14="http://schemas.microsoft.com/office/powerpoint/2010/main" val="676903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18</a:t>
            </a:fld>
            <a:endParaRPr lang="zh-CN" altLang="en-US"/>
          </a:p>
        </p:txBody>
      </p:sp>
    </p:spTree>
    <p:extLst>
      <p:ext uri="{BB962C8B-B14F-4D97-AF65-F5344CB8AC3E}">
        <p14:creationId xmlns:p14="http://schemas.microsoft.com/office/powerpoint/2010/main" val="3707930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 、业务价值、想象空间、落地</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19</a:t>
            </a:fld>
            <a:endParaRPr lang="zh-CN" altLang="en-US"/>
          </a:p>
        </p:txBody>
      </p:sp>
    </p:spTree>
    <p:extLst>
      <p:ext uri="{BB962C8B-B14F-4D97-AF65-F5344CB8AC3E}">
        <p14:creationId xmlns:p14="http://schemas.microsoft.com/office/powerpoint/2010/main" val="4217785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extLst>
      <p:ext uri="{BB962C8B-B14F-4D97-AF65-F5344CB8AC3E}">
        <p14:creationId xmlns:p14="http://schemas.microsoft.com/office/powerpoint/2010/main" val="2908245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 、业务价值、想象空间、落地</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20</a:t>
            </a:fld>
            <a:endParaRPr lang="zh-CN" altLang="en-US"/>
          </a:p>
        </p:txBody>
      </p:sp>
    </p:spTree>
    <p:extLst>
      <p:ext uri="{BB962C8B-B14F-4D97-AF65-F5344CB8AC3E}">
        <p14:creationId xmlns:p14="http://schemas.microsoft.com/office/powerpoint/2010/main" val="3187235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 、业务价值、想象空间、落地</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21</a:t>
            </a:fld>
            <a:endParaRPr lang="zh-CN" altLang="en-US"/>
          </a:p>
        </p:txBody>
      </p:sp>
    </p:spTree>
    <p:extLst>
      <p:ext uri="{BB962C8B-B14F-4D97-AF65-F5344CB8AC3E}">
        <p14:creationId xmlns:p14="http://schemas.microsoft.com/office/powerpoint/2010/main" val="2329565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 、业务价值、想象空间、落地</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22</a:t>
            </a:fld>
            <a:endParaRPr lang="zh-CN" altLang="en-US"/>
          </a:p>
        </p:txBody>
      </p:sp>
    </p:spTree>
    <p:extLst>
      <p:ext uri="{BB962C8B-B14F-4D97-AF65-F5344CB8AC3E}">
        <p14:creationId xmlns:p14="http://schemas.microsoft.com/office/powerpoint/2010/main" val="4154309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 、业务价值、想象空间、落地</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23</a:t>
            </a:fld>
            <a:endParaRPr lang="zh-CN" altLang="en-US"/>
          </a:p>
        </p:txBody>
      </p:sp>
    </p:spTree>
    <p:extLst>
      <p:ext uri="{BB962C8B-B14F-4D97-AF65-F5344CB8AC3E}">
        <p14:creationId xmlns:p14="http://schemas.microsoft.com/office/powerpoint/2010/main" val="423153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 、业务价值、想象空间、落地</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24</a:t>
            </a:fld>
            <a:endParaRPr lang="zh-CN" altLang="en-US"/>
          </a:p>
        </p:txBody>
      </p:sp>
    </p:spTree>
    <p:extLst>
      <p:ext uri="{BB962C8B-B14F-4D97-AF65-F5344CB8AC3E}">
        <p14:creationId xmlns:p14="http://schemas.microsoft.com/office/powerpoint/2010/main" val="24320769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 、业务价值、想象空间、落地</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25</a:t>
            </a:fld>
            <a:endParaRPr lang="zh-CN" altLang="en-US"/>
          </a:p>
        </p:txBody>
      </p:sp>
    </p:spTree>
    <p:extLst>
      <p:ext uri="{BB962C8B-B14F-4D97-AF65-F5344CB8AC3E}">
        <p14:creationId xmlns:p14="http://schemas.microsoft.com/office/powerpoint/2010/main" val="408130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 、业务价值、想象空间、落地</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26</a:t>
            </a:fld>
            <a:endParaRPr lang="zh-CN" altLang="en-US"/>
          </a:p>
        </p:txBody>
      </p:sp>
    </p:spTree>
    <p:extLst>
      <p:ext uri="{BB962C8B-B14F-4D97-AF65-F5344CB8AC3E}">
        <p14:creationId xmlns:p14="http://schemas.microsoft.com/office/powerpoint/2010/main" val="2695296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 、业务价值、想象空间、落地</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27</a:t>
            </a:fld>
            <a:endParaRPr lang="zh-CN" altLang="en-US"/>
          </a:p>
        </p:txBody>
      </p:sp>
    </p:spTree>
    <p:extLst>
      <p:ext uri="{BB962C8B-B14F-4D97-AF65-F5344CB8AC3E}">
        <p14:creationId xmlns:p14="http://schemas.microsoft.com/office/powerpoint/2010/main" val="317224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 、业务价值、想象空间、落地</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28</a:t>
            </a:fld>
            <a:endParaRPr lang="zh-CN" altLang="en-US"/>
          </a:p>
        </p:txBody>
      </p:sp>
    </p:spTree>
    <p:extLst>
      <p:ext uri="{BB962C8B-B14F-4D97-AF65-F5344CB8AC3E}">
        <p14:creationId xmlns:p14="http://schemas.microsoft.com/office/powerpoint/2010/main" val="496322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29</a:t>
            </a:fld>
            <a:endParaRPr lang="zh-CN" altLang="en-US"/>
          </a:p>
        </p:txBody>
      </p:sp>
    </p:spTree>
    <p:extLst>
      <p:ext uri="{BB962C8B-B14F-4D97-AF65-F5344CB8AC3E}">
        <p14:creationId xmlns:p14="http://schemas.microsoft.com/office/powerpoint/2010/main" val="284321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2630561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 、业务价值、想象空间、落地</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30</a:t>
            </a:fld>
            <a:endParaRPr lang="zh-CN" altLang="en-US"/>
          </a:p>
        </p:txBody>
      </p:sp>
    </p:spTree>
    <p:extLst>
      <p:ext uri="{BB962C8B-B14F-4D97-AF65-F5344CB8AC3E}">
        <p14:creationId xmlns:p14="http://schemas.microsoft.com/office/powerpoint/2010/main" val="3093247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 、业务价值、想象空间、落地</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31</a:t>
            </a:fld>
            <a:endParaRPr lang="zh-CN" altLang="en-US"/>
          </a:p>
        </p:txBody>
      </p:sp>
    </p:spTree>
    <p:extLst>
      <p:ext uri="{BB962C8B-B14F-4D97-AF65-F5344CB8AC3E}">
        <p14:creationId xmlns:p14="http://schemas.microsoft.com/office/powerpoint/2010/main" val="22347431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 、业务价值、想象空间、落地</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32</a:t>
            </a:fld>
            <a:endParaRPr lang="zh-CN" altLang="en-US"/>
          </a:p>
        </p:txBody>
      </p:sp>
    </p:spTree>
    <p:extLst>
      <p:ext uri="{BB962C8B-B14F-4D97-AF65-F5344CB8AC3E}">
        <p14:creationId xmlns:p14="http://schemas.microsoft.com/office/powerpoint/2010/main" val="8020502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 、业务价值、想象空间、落地</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33</a:t>
            </a:fld>
            <a:endParaRPr lang="zh-CN" altLang="en-US"/>
          </a:p>
        </p:txBody>
      </p:sp>
    </p:spTree>
    <p:extLst>
      <p:ext uri="{BB962C8B-B14F-4D97-AF65-F5344CB8AC3E}">
        <p14:creationId xmlns:p14="http://schemas.microsoft.com/office/powerpoint/2010/main" val="2729819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 、业务价值、想象空间、落地</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34</a:t>
            </a:fld>
            <a:endParaRPr lang="zh-CN" altLang="en-US"/>
          </a:p>
        </p:txBody>
      </p:sp>
    </p:spTree>
    <p:extLst>
      <p:ext uri="{BB962C8B-B14F-4D97-AF65-F5344CB8AC3E}">
        <p14:creationId xmlns:p14="http://schemas.microsoft.com/office/powerpoint/2010/main" val="32180867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 、业务价值、想象空间、落地</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35</a:t>
            </a:fld>
            <a:endParaRPr lang="zh-CN" altLang="en-US"/>
          </a:p>
        </p:txBody>
      </p:sp>
    </p:spTree>
    <p:extLst>
      <p:ext uri="{BB962C8B-B14F-4D97-AF65-F5344CB8AC3E}">
        <p14:creationId xmlns:p14="http://schemas.microsoft.com/office/powerpoint/2010/main" val="3183553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 、业务价值、想象空间、落地</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36</a:t>
            </a:fld>
            <a:endParaRPr lang="zh-CN" altLang="en-US"/>
          </a:p>
        </p:txBody>
      </p:sp>
    </p:spTree>
    <p:extLst>
      <p:ext uri="{BB962C8B-B14F-4D97-AF65-F5344CB8AC3E}">
        <p14:creationId xmlns:p14="http://schemas.microsoft.com/office/powerpoint/2010/main" val="41190297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 、业务价值、想象空间、落地</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37</a:t>
            </a:fld>
            <a:endParaRPr lang="zh-CN" altLang="en-US"/>
          </a:p>
        </p:txBody>
      </p:sp>
    </p:spTree>
    <p:extLst>
      <p:ext uri="{BB962C8B-B14F-4D97-AF65-F5344CB8AC3E}">
        <p14:creationId xmlns:p14="http://schemas.microsoft.com/office/powerpoint/2010/main" val="37305582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 、业务价值、想象空间、落地</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38</a:t>
            </a:fld>
            <a:endParaRPr lang="zh-CN" altLang="en-US"/>
          </a:p>
        </p:txBody>
      </p:sp>
    </p:spTree>
    <p:extLst>
      <p:ext uri="{BB962C8B-B14F-4D97-AF65-F5344CB8AC3E}">
        <p14:creationId xmlns:p14="http://schemas.microsoft.com/office/powerpoint/2010/main" val="4205835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39</a:t>
            </a:fld>
            <a:endParaRPr lang="zh-CN" altLang="en-US"/>
          </a:p>
        </p:txBody>
      </p:sp>
    </p:spTree>
    <p:extLst>
      <p:ext uri="{BB962C8B-B14F-4D97-AF65-F5344CB8AC3E}">
        <p14:creationId xmlns:p14="http://schemas.microsoft.com/office/powerpoint/2010/main" val="1697397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783735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4055605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1979843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extLst>
      <p:ext uri="{BB962C8B-B14F-4D97-AF65-F5344CB8AC3E}">
        <p14:creationId xmlns:p14="http://schemas.microsoft.com/office/powerpoint/2010/main" val="3375510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如何去构建你的团队</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27899823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jpg"/><Relationship Id="rId21" Type="http://schemas.openxmlformats.org/officeDocument/2006/relationships/image" Target="../media/image26.jpg"/><Relationship Id="rId7" Type="http://schemas.openxmlformats.org/officeDocument/2006/relationships/image" Target="../media/image12.jp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11.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2.jpg"/><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7.tiff"/><Relationship Id="rId5" Type="http://schemas.openxmlformats.org/officeDocument/2006/relationships/image" Target="../media/image56.emf"/><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0" y="0"/>
            <a:ext cx="12192000" cy="3357217"/>
          </a:xfrm>
          <a:prstGeom prst="rect">
            <a:avLst/>
          </a:prstGeom>
        </p:spPr>
      </p:pic>
      <p:sp>
        <p:nvSpPr>
          <p:cNvPr id="10" name="矩形 9"/>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矩形 75"/>
          <p:cNvSpPr/>
          <p:nvPr/>
        </p:nvSpPr>
        <p:spPr>
          <a:xfrm>
            <a:off x="1290320" y="4273545"/>
            <a:ext cx="9611360" cy="707886"/>
          </a:xfrm>
          <a:prstGeom prst="rect">
            <a:avLst/>
          </a:prstGeom>
          <a:effectLst>
            <a:outerShdw blurRad="63500" sx="102000" sy="102000" algn="ctr" rotWithShape="0">
              <a:prstClr val="black">
                <a:alpha val="40000"/>
              </a:prstClr>
            </a:outerShdw>
          </a:effectLst>
        </p:spPr>
        <p:txBody>
          <a:bodyPr wrap="square">
            <a:spAutoFit/>
          </a:bodyPr>
          <a:lstStyle/>
          <a:p>
            <a:pPr algn="ctr">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滴滴出行</a:t>
            </a:r>
            <a:r>
              <a:rPr lang="en-US" altLang="zh-CN"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4000" b="1" spc="300" dirty="0" err="1">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DoKit</a:t>
            </a:r>
            <a:r>
              <a:rPr lang="en-US" altLang="zh-CN"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开源开发实践</a:t>
            </a:r>
          </a:p>
        </p:txBody>
      </p:sp>
      <p:grpSp>
        <p:nvGrpSpPr>
          <p:cNvPr id="77" name="组合 76"/>
          <p:cNvGrpSpPr/>
          <p:nvPr/>
        </p:nvGrpSpPr>
        <p:grpSpPr>
          <a:xfrm>
            <a:off x="2238702" y="5361456"/>
            <a:ext cx="7669925" cy="369332"/>
            <a:chOff x="1373332" y="6373313"/>
            <a:chExt cx="9447861" cy="369332"/>
          </a:xfrm>
        </p:grpSpPr>
        <p:sp>
          <p:nvSpPr>
            <p:cNvPr id="78" name="文本框 77"/>
            <p:cNvSpPr txBox="1"/>
            <p:nvPr/>
          </p:nvSpPr>
          <p:spPr>
            <a:xfrm>
              <a:off x="1373332" y="6373313"/>
              <a:ext cx="3036108" cy="369332"/>
            </a:xfrm>
            <a:prstGeom prst="rect">
              <a:avLst/>
            </a:prstGeom>
            <a:noFill/>
          </p:spPr>
          <p:txBody>
            <a:bodyPr wrap="square" rtlCol="0">
              <a:spAutoFit/>
            </a:bodyPr>
            <a:lstStyle/>
            <a:p>
              <a:r>
                <a:rPr lang="zh-CN" altLang="en-US" dirty="0">
                  <a:solidFill>
                    <a:srgbClr val="222A35"/>
                  </a:solidFill>
                  <a:latin typeface="Arial" panose="020B0604020202020204" pitchFamily="34" charset="0"/>
                  <a:ea typeface="微软雅黑" panose="020B0503020204020204" pitchFamily="34" charset="-122"/>
                  <a:cs typeface="+mn-ea"/>
                  <a:sym typeface="Arial" panose="020B0604020202020204" pitchFamily="34" charset="0"/>
                </a:rPr>
                <a:t>金台</a:t>
              </a:r>
            </a:p>
          </p:txBody>
        </p:sp>
        <p:sp>
          <p:nvSpPr>
            <p:cNvPr id="79" name="文本框 78"/>
            <p:cNvSpPr txBox="1"/>
            <p:nvPr/>
          </p:nvSpPr>
          <p:spPr>
            <a:xfrm>
              <a:off x="4577946" y="6373313"/>
              <a:ext cx="3036108" cy="369332"/>
            </a:xfrm>
            <a:prstGeom prst="rect">
              <a:avLst/>
            </a:prstGeom>
            <a:noFill/>
          </p:spPr>
          <p:txBody>
            <a:bodyPr wrap="square" rtlCol="0">
              <a:spAutoFit/>
            </a:bodyPr>
            <a:lstStyle/>
            <a:p>
              <a:pPr algn="ctr"/>
              <a:endParaRPr lang="zh-CN" altLang="en-US" dirty="0">
                <a:solidFill>
                  <a:srgbClr val="222A35"/>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文本框 79"/>
            <p:cNvSpPr txBox="1"/>
            <p:nvPr/>
          </p:nvSpPr>
          <p:spPr>
            <a:xfrm>
              <a:off x="7785085" y="6373313"/>
              <a:ext cx="3036108" cy="369332"/>
            </a:xfrm>
            <a:prstGeom prst="rect">
              <a:avLst/>
            </a:prstGeom>
            <a:noFill/>
          </p:spPr>
          <p:txBody>
            <a:bodyPr wrap="square" rtlCol="0">
              <a:spAutoFit/>
            </a:bodyPr>
            <a:lstStyle/>
            <a:p>
              <a:pPr algn="r"/>
              <a:r>
                <a:rPr lang="zh-CN" altLang="en-US" dirty="0">
                  <a:solidFill>
                    <a:srgbClr val="222A35"/>
                  </a:solidFill>
                  <a:latin typeface="Arial" panose="020B0604020202020204" pitchFamily="34" charset="0"/>
                  <a:ea typeface="微软雅黑" panose="020B0503020204020204" pitchFamily="34" charset="-122"/>
                  <a:cs typeface="+mn-ea"/>
                  <a:sym typeface="Arial" panose="020B0604020202020204" pitchFamily="34" charset="0"/>
                </a:rPr>
                <a:t>滴滴资深研发工程师</a:t>
              </a:r>
            </a:p>
          </p:txBody>
        </p:sp>
      </p:grpSp>
      <p:grpSp>
        <p:nvGrpSpPr>
          <p:cNvPr id="48" name="组合 47"/>
          <p:cNvGrpSpPr/>
          <p:nvPr/>
        </p:nvGrpSpPr>
        <p:grpSpPr>
          <a:xfrm>
            <a:off x="539327" y="329882"/>
            <a:ext cx="1512002" cy="444892"/>
            <a:chOff x="9556201" y="498129"/>
            <a:chExt cx="1993881" cy="586680"/>
          </a:xfrm>
        </p:grpSpPr>
        <p:grpSp>
          <p:nvGrpSpPr>
            <p:cNvPr id="49" name="组合 48"/>
            <p:cNvGrpSpPr/>
            <p:nvPr userDrawn="1"/>
          </p:nvGrpSpPr>
          <p:grpSpPr>
            <a:xfrm>
              <a:off x="10239376" y="968937"/>
              <a:ext cx="1307697" cy="96254"/>
              <a:chOff x="4616246" y="3878362"/>
              <a:chExt cx="5571416" cy="410087"/>
            </a:xfrm>
            <a:solidFill>
              <a:schemeClr val="tx1">
                <a:alpha val="80000"/>
              </a:schemeClr>
            </a:solidFill>
          </p:grpSpPr>
          <p:sp>
            <p:nvSpPr>
              <p:cNvPr id="9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组合 49"/>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组合 50"/>
            <p:cNvGrpSpPr/>
            <p:nvPr userDrawn="1"/>
          </p:nvGrpSpPr>
          <p:grpSpPr>
            <a:xfrm>
              <a:off x="9556201" y="498129"/>
              <a:ext cx="588050" cy="586680"/>
              <a:chOff x="2105799" y="20055838"/>
              <a:chExt cx="6748090" cy="6732363"/>
            </a:xfrm>
            <a:solidFill>
              <a:schemeClr val="accent1">
                <a:alpha val="80000"/>
              </a:schemeClr>
            </a:solidFill>
          </p:grpSpPr>
          <p:sp>
            <p:nvSpPr>
              <p:cNvPr id="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108" name="椭圆 107"/>
          <p:cNvSpPr/>
          <p:nvPr/>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9" name="组合 108"/>
          <p:cNvGrpSpPr/>
          <p:nvPr/>
        </p:nvGrpSpPr>
        <p:grpSpPr>
          <a:xfrm>
            <a:off x="5410200" y="2670375"/>
            <a:ext cx="1371600" cy="1368402"/>
            <a:chOff x="2105799" y="20055838"/>
            <a:chExt cx="6748090" cy="6732363"/>
          </a:xfrm>
          <a:solidFill>
            <a:schemeClr val="accent1">
              <a:alpha val="80000"/>
            </a:schemeClr>
          </a:solidFill>
        </p:grpSpPr>
        <p:sp>
          <p:nvSpPr>
            <p:cNvPr id="11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2648676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C8CAC3D-51DF-D744-968E-35BBB8CC7EFA}"/>
              </a:ext>
            </a:extLst>
          </p:cNvPr>
          <p:cNvSpPr txBox="1"/>
          <p:nvPr/>
        </p:nvSpPr>
        <p:spPr>
          <a:xfrm>
            <a:off x="4202701" y="2945331"/>
            <a:ext cx="3978974" cy="769441"/>
          </a:xfrm>
          <a:prstGeom prst="rect">
            <a:avLst/>
          </a:prstGeom>
          <a:noFill/>
        </p:spPr>
        <p:txBody>
          <a:bodyPr wrap="none" rtlCol="0">
            <a:spAutoFit/>
          </a:bodyPr>
          <a:lstStyle/>
          <a:p>
            <a:pPr algn="ctr"/>
            <a:r>
              <a:rPr kumimoji="1" lang="en-US" altLang="zh-CN" sz="4400" dirty="0" err="1">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DoKit</a:t>
            </a:r>
            <a:r>
              <a:rPr kumimoji="1" lang="zh-CN" altLang="en-US" sz="4400"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 效果演示</a:t>
            </a:r>
          </a:p>
        </p:txBody>
      </p:sp>
      <p:sp>
        <p:nvSpPr>
          <p:cNvPr id="9" name="标题 8">
            <a:extLst>
              <a:ext uri="{FF2B5EF4-FFF2-40B4-BE49-F238E27FC236}">
                <a16:creationId xmlns:a16="http://schemas.microsoft.com/office/drawing/2014/main" id="{C9DE00DA-F07D-7543-9A75-6F9426654CFB}"/>
              </a:ext>
            </a:extLst>
          </p:cNvPr>
          <p:cNvSpPr>
            <a:spLocks noGrp="1"/>
          </p:cNvSpPr>
          <p:nvPr>
            <p:ph type="title"/>
          </p:nvPr>
        </p:nvSpPr>
        <p:spPr/>
        <p:txBody>
          <a:bodyPr/>
          <a:lstStyle/>
          <a:p>
            <a:r>
              <a:rPr lang="zh-CN" altLang="en-US" dirty="0"/>
              <a:t>    </a:t>
            </a:r>
          </a:p>
        </p:txBody>
      </p:sp>
    </p:spTree>
    <p:extLst>
      <p:ext uri="{BB962C8B-B14F-4D97-AF65-F5344CB8AC3E}">
        <p14:creationId xmlns:p14="http://schemas.microsoft.com/office/powerpoint/2010/main" val="2432021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err="1">
                <a:sym typeface="Arial" panose="020B0604020202020204" pitchFamily="34" charset="0"/>
              </a:rPr>
              <a:t>DoKit</a:t>
            </a:r>
            <a:r>
              <a:rPr lang="zh-CN" altLang="en-US" dirty="0">
                <a:sym typeface="Arial" panose="020B0604020202020204" pitchFamily="34" charset="0"/>
              </a:rPr>
              <a:t>社区成绩</a:t>
            </a:r>
          </a:p>
        </p:txBody>
      </p:sp>
      <p:graphicFrame>
        <p:nvGraphicFramePr>
          <p:cNvPr id="2" name="表格 1">
            <a:extLst>
              <a:ext uri="{FF2B5EF4-FFF2-40B4-BE49-F238E27FC236}">
                <a16:creationId xmlns:a16="http://schemas.microsoft.com/office/drawing/2014/main" id="{464DB13B-6D08-5F46-BAC5-E2553A618AC9}"/>
              </a:ext>
            </a:extLst>
          </p:cNvPr>
          <p:cNvGraphicFramePr>
            <a:graphicFrameLocks noGrp="1"/>
          </p:cNvGraphicFramePr>
          <p:nvPr>
            <p:extLst>
              <p:ext uri="{D42A27DB-BD31-4B8C-83A1-F6EECF244321}">
                <p14:modId xmlns:p14="http://schemas.microsoft.com/office/powerpoint/2010/main" val="2296349548"/>
              </p:ext>
            </p:extLst>
          </p:nvPr>
        </p:nvGraphicFramePr>
        <p:xfrm>
          <a:off x="468314" y="1058328"/>
          <a:ext cx="5878116" cy="5136446"/>
        </p:xfrm>
        <a:graphic>
          <a:graphicData uri="http://schemas.openxmlformats.org/drawingml/2006/table">
            <a:tbl>
              <a:tblPr firstRow="1" bandRow="1">
                <a:tableStyleId>{5C22544A-7EE6-4342-B048-85BDC9FD1C3A}</a:tableStyleId>
              </a:tblPr>
              <a:tblGrid>
                <a:gridCol w="1959372">
                  <a:extLst>
                    <a:ext uri="{9D8B030D-6E8A-4147-A177-3AD203B41FA5}">
                      <a16:colId xmlns:a16="http://schemas.microsoft.com/office/drawing/2014/main" val="555102017"/>
                    </a:ext>
                  </a:extLst>
                </a:gridCol>
                <a:gridCol w="1959372">
                  <a:extLst>
                    <a:ext uri="{9D8B030D-6E8A-4147-A177-3AD203B41FA5}">
                      <a16:colId xmlns:a16="http://schemas.microsoft.com/office/drawing/2014/main" val="2482069810"/>
                    </a:ext>
                  </a:extLst>
                </a:gridCol>
                <a:gridCol w="1959372">
                  <a:extLst>
                    <a:ext uri="{9D8B030D-6E8A-4147-A177-3AD203B41FA5}">
                      <a16:colId xmlns:a16="http://schemas.microsoft.com/office/drawing/2014/main" val="228972946"/>
                    </a:ext>
                  </a:extLst>
                </a:gridCol>
              </a:tblGrid>
              <a:tr h="733778">
                <a:tc>
                  <a:txBody>
                    <a:bodyPr/>
                    <a:lstStyle/>
                    <a:p>
                      <a:pPr algn="ctr"/>
                      <a:r>
                        <a:rPr lang="zh-CN" altLang="en-US" dirty="0">
                          <a:latin typeface="+mn-ea"/>
                          <a:ea typeface="+mn-ea"/>
                        </a:rPr>
                        <a:t>指标</a:t>
                      </a:r>
                    </a:p>
                  </a:txBody>
                  <a:tcPr anchor="ctr"/>
                </a:tc>
                <a:tc>
                  <a:txBody>
                    <a:bodyPr/>
                    <a:lstStyle/>
                    <a:p>
                      <a:pPr algn="ctr"/>
                      <a:r>
                        <a:rPr lang="zh-CN" altLang="en-US" dirty="0">
                          <a:latin typeface="+mn-ea"/>
                          <a:ea typeface="+mn-ea"/>
                        </a:rPr>
                        <a:t>数据</a:t>
                      </a:r>
                    </a:p>
                  </a:txBody>
                  <a:tcPr anchor="ctr"/>
                </a:tc>
                <a:tc>
                  <a:txBody>
                    <a:bodyPr/>
                    <a:lstStyle/>
                    <a:p>
                      <a:pPr algn="ctr"/>
                      <a:r>
                        <a:rPr lang="zh-CN" altLang="en-US" dirty="0">
                          <a:latin typeface="+mn-ea"/>
                          <a:ea typeface="+mn-ea"/>
                        </a:rPr>
                        <a:t>备注</a:t>
                      </a:r>
                    </a:p>
                  </a:txBody>
                  <a:tcPr anchor="ctr"/>
                </a:tc>
                <a:extLst>
                  <a:ext uri="{0D108BD9-81ED-4DB2-BD59-A6C34878D82A}">
                    <a16:rowId xmlns:a16="http://schemas.microsoft.com/office/drawing/2014/main" val="4149228346"/>
                  </a:ext>
                </a:extLst>
              </a:tr>
              <a:tr h="733778">
                <a:tc>
                  <a:txBody>
                    <a:bodyPr/>
                    <a:lstStyle/>
                    <a:p>
                      <a:pPr algn="l"/>
                      <a:r>
                        <a:rPr lang="en-US" altLang="zh-CN" dirty="0" err="1">
                          <a:latin typeface="+mn-ea"/>
                          <a:ea typeface="+mn-ea"/>
                        </a:rPr>
                        <a:t>github</a:t>
                      </a:r>
                      <a:r>
                        <a:rPr lang="zh-CN" altLang="en-US" dirty="0">
                          <a:latin typeface="+mn-ea"/>
                          <a:ea typeface="+mn-ea"/>
                        </a:rPr>
                        <a:t> </a:t>
                      </a:r>
                      <a:r>
                        <a:rPr lang="en-US" altLang="zh-CN" dirty="0">
                          <a:latin typeface="+mn-ea"/>
                          <a:ea typeface="+mn-ea"/>
                        </a:rPr>
                        <a:t>star</a:t>
                      </a:r>
                      <a:endParaRPr lang="zh-CN" altLang="en-US" dirty="0">
                        <a:latin typeface="+mn-ea"/>
                        <a:ea typeface="+mn-ea"/>
                      </a:endParaRPr>
                    </a:p>
                  </a:txBody>
                  <a:tcPr anchor="ctr"/>
                </a:tc>
                <a:tc>
                  <a:txBody>
                    <a:bodyPr/>
                    <a:lstStyle/>
                    <a:p>
                      <a:pPr algn="ctr"/>
                      <a:r>
                        <a:rPr lang="en-US" altLang="zh-CN" dirty="0">
                          <a:latin typeface="+mn-ea"/>
                          <a:ea typeface="+mn-ea"/>
                        </a:rPr>
                        <a:t>16635</a:t>
                      </a:r>
                      <a:endParaRPr lang="zh-CN" altLang="en-US" dirty="0">
                        <a:latin typeface="+mn-ea"/>
                        <a:ea typeface="+mn-ea"/>
                      </a:endParaRPr>
                    </a:p>
                  </a:txBody>
                  <a:tcPr anchor="ctr"/>
                </a:tc>
                <a:tc>
                  <a:txBody>
                    <a:bodyPr/>
                    <a:lstStyle/>
                    <a:p>
                      <a:pPr algn="ctr"/>
                      <a:r>
                        <a:rPr lang="zh-CN" altLang="en-US" sz="1400" dirty="0">
                          <a:latin typeface="+mn-ea"/>
                          <a:ea typeface="+mn-ea"/>
                        </a:rPr>
                        <a:t>滴滴第一</a:t>
                      </a:r>
                      <a:endParaRPr lang="en-US" altLang="zh-CN" sz="1400" dirty="0">
                        <a:latin typeface="+mn-ea"/>
                        <a:ea typeface="+mn-ea"/>
                      </a:endParaRPr>
                    </a:p>
                    <a:p>
                      <a:pPr algn="ctr"/>
                      <a:r>
                        <a:rPr lang="zh-CN" altLang="en-US" sz="1400" dirty="0">
                          <a:latin typeface="+mn-ea"/>
                          <a:ea typeface="+mn-ea"/>
                        </a:rPr>
                        <a:t>全球前</a:t>
                      </a:r>
                      <a:r>
                        <a:rPr lang="en-US" altLang="zh-CN" sz="1400" dirty="0">
                          <a:latin typeface="+mn-ea"/>
                          <a:ea typeface="+mn-ea"/>
                        </a:rPr>
                        <a:t>800</a:t>
                      </a:r>
                      <a:endParaRPr lang="zh-CN" altLang="en-US" sz="1400" dirty="0">
                        <a:latin typeface="+mn-ea"/>
                        <a:ea typeface="+mn-ea"/>
                      </a:endParaRPr>
                    </a:p>
                  </a:txBody>
                  <a:tcPr anchor="ctr"/>
                </a:tc>
                <a:extLst>
                  <a:ext uri="{0D108BD9-81ED-4DB2-BD59-A6C34878D82A}">
                    <a16:rowId xmlns:a16="http://schemas.microsoft.com/office/drawing/2014/main" val="492535465"/>
                  </a:ext>
                </a:extLst>
              </a:tr>
              <a:tr h="733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latin typeface="+mn-ea"/>
                          <a:ea typeface="+mn-ea"/>
                        </a:rPr>
                        <a:t>github</a:t>
                      </a:r>
                      <a:r>
                        <a:rPr lang="zh-CN" altLang="en-US" dirty="0">
                          <a:latin typeface="+mn-ea"/>
                          <a:ea typeface="+mn-ea"/>
                        </a:rPr>
                        <a:t> </a:t>
                      </a:r>
                      <a:r>
                        <a:rPr lang="en-US" altLang="zh-CN" dirty="0">
                          <a:latin typeface="+mn-ea"/>
                          <a:ea typeface="+mn-ea"/>
                        </a:rPr>
                        <a:t>Fork</a:t>
                      </a:r>
                      <a:endParaRPr lang="zh-CN" altLang="en-US" dirty="0">
                        <a:latin typeface="+mn-ea"/>
                        <a:ea typeface="+mn-ea"/>
                      </a:endParaRPr>
                    </a:p>
                  </a:txBody>
                  <a:tcPr anchor="ctr"/>
                </a:tc>
                <a:tc>
                  <a:txBody>
                    <a:bodyPr/>
                    <a:lstStyle/>
                    <a:p>
                      <a:pPr algn="ctr"/>
                      <a:r>
                        <a:rPr lang="en-US" altLang="zh-CN" dirty="0">
                          <a:latin typeface="+mn-ea"/>
                          <a:ea typeface="+mn-ea"/>
                        </a:rPr>
                        <a:t>2362</a:t>
                      </a:r>
                      <a:endParaRPr lang="zh-CN" altLang="en-US" dirty="0">
                        <a:latin typeface="+mn-ea"/>
                        <a:ea typeface="+mn-ea"/>
                      </a:endParaRPr>
                    </a:p>
                  </a:txBody>
                  <a:tcPr anchor="ctr"/>
                </a:tc>
                <a:tc>
                  <a:txBody>
                    <a:bodyPr/>
                    <a:lstStyle/>
                    <a:p>
                      <a:pPr algn="ctr"/>
                      <a:r>
                        <a:rPr lang="en-US" altLang="zh-CN" sz="1400" dirty="0">
                          <a:latin typeface="+mn-ea"/>
                          <a:ea typeface="+mn-ea"/>
                        </a:rPr>
                        <a:t>--</a:t>
                      </a:r>
                      <a:endParaRPr lang="zh-CN" altLang="en-US" sz="1400" dirty="0">
                        <a:latin typeface="+mn-ea"/>
                        <a:ea typeface="+mn-ea"/>
                      </a:endParaRPr>
                    </a:p>
                  </a:txBody>
                  <a:tcPr anchor="ctr"/>
                </a:tc>
                <a:extLst>
                  <a:ext uri="{0D108BD9-81ED-4DB2-BD59-A6C34878D82A}">
                    <a16:rowId xmlns:a16="http://schemas.microsoft.com/office/drawing/2014/main" val="2399605264"/>
                  </a:ext>
                </a:extLst>
              </a:tr>
              <a:tr h="733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latin typeface="+mn-ea"/>
                          <a:ea typeface="+mn-ea"/>
                        </a:rPr>
                        <a:t>github</a:t>
                      </a:r>
                      <a:r>
                        <a:rPr lang="zh-CN" altLang="en-US" dirty="0">
                          <a:latin typeface="+mn-ea"/>
                          <a:ea typeface="+mn-ea"/>
                        </a:rPr>
                        <a:t> </a:t>
                      </a:r>
                      <a:r>
                        <a:rPr lang="en-US" altLang="zh-CN" dirty="0">
                          <a:latin typeface="+mn-ea"/>
                          <a:ea typeface="+mn-ea"/>
                        </a:rPr>
                        <a:t>PR</a:t>
                      </a:r>
                      <a:endParaRPr lang="zh-CN" altLang="en-US" dirty="0">
                        <a:latin typeface="+mn-ea"/>
                        <a:ea typeface="+mn-ea"/>
                      </a:endParaRPr>
                    </a:p>
                  </a:txBody>
                  <a:tcPr anchor="ctr"/>
                </a:tc>
                <a:tc>
                  <a:txBody>
                    <a:bodyPr/>
                    <a:lstStyle/>
                    <a:p>
                      <a:pPr algn="ctr"/>
                      <a:r>
                        <a:rPr lang="en-US" altLang="zh-CN" dirty="0">
                          <a:latin typeface="+mn-ea"/>
                          <a:ea typeface="+mn-ea"/>
                        </a:rPr>
                        <a:t>262</a:t>
                      </a:r>
                      <a:endParaRPr lang="zh-CN" altLang="en-US" dirty="0">
                        <a:latin typeface="+mn-ea"/>
                        <a:ea typeface="+mn-ea"/>
                      </a:endParaRPr>
                    </a:p>
                  </a:txBody>
                  <a:tcPr anchor="ctr"/>
                </a:tc>
                <a:tc>
                  <a:txBody>
                    <a:bodyPr/>
                    <a:lstStyle/>
                    <a:p>
                      <a:pPr algn="ctr"/>
                      <a:r>
                        <a:rPr lang="en-US" altLang="zh-CN" sz="1400" dirty="0">
                          <a:latin typeface="+mn-ea"/>
                          <a:ea typeface="+mn-ea"/>
                        </a:rPr>
                        <a:t>90%</a:t>
                      </a:r>
                      <a:r>
                        <a:rPr lang="zh-CN" altLang="en-US" sz="1400" dirty="0">
                          <a:latin typeface="+mn-ea"/>
                          <a:ea typeface="+mn-ea"/>
                        </a:rPr>
                        <a:t>以上来自于外部</a:t>
                      </a:r>
                    </a:p>
                  </a:txBody>
                  <a:tcPr anchor="ctr"/>
                </a:tc>
                <a:extLst>
                  <a:ext uri="{0D108BD9-81ED-4DB2-BD59-A6C34878D82A}">
                    <a16:rowId xmlns:a16="http://schemas.microsoft.com/office/drawing/2014/main" val="4284931838"/>
                  </a:ext>
                </a:extLst>
              </a:tr>
              <a:tr h="733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latin typeface="+mn-ea"/>
                          <a:ea typeface="+mn-ea"/>
                        </a:rPr>
                        <a:t>DoKit</a:t>
                      </a:r>
                      <a:r>
                        <a:rPr lang="zh-CN" altLang="en-US" dirty="0">
                          <a:latin typeface="+mn-ea"/>
                          <a:ea typeface="+mn-ea"/>
                        </a:rPr>
                        <a:t>活跃用户</a:t>
                      </a:r>
                    </a:p>
                  </a:txBody>
                  <a:tcPr anchor="ctr"/>
                </a:tc>
                <a:tc>
                  <a:txBody>
                    <a:bodyPr/>
                    <a:lstStyle/>
                    <a:p>
                      <a:pPr algn="ctr"/>
                      <a:r>
                        <a:rPr lang="en-US" altLang="zh-CN" dirty="0">
                          <a:latin typeface="+mn-ea"/>
                          <a:ea typeface="+mn-ea"/>
                        </a:rPr>
                        <a:t>10000+</a:t>
                      </a:r>
                      <a:endParaRPr lang="zh-CN" altLang="en-US" dirty="0">
                        <a:latin typeface="+mn-ea"/>
                        <a:ea typeface="+mn-ea"/>
                      </a:endParaRPr>
                    </a:p>
                  </a:txBody>
                  <a:tcPr anchor="ctr"/>
                </a:tc>
                <a:tc>
                  <a:txBody>
                    <a:bodyPr/>
                    <a:lstStyle/>
                    <a:p>
                      <a:pPr algn="ctr"/>
                      <a:r>
                        <a:rPr lang="en-US" altLang="zh-CN" sz="1400" dirty="0">
                          <a:latin typeface="+mn-ea"/>
                          <a:ea typeface="+mn-ea"/>
                        </a:rPr>
                        <a:t>2020.7</a:t>
                      </a:r>
                      <a:r>
                        <a:rPr lang="zh-CN" altLang="en-US" sz="1400" dirty="0">
                          <a:latin typeface="+mn-ea"/>
                          <a:ea typeface="+mn-ea"/>
                        </a:rPr>
                        <a:t>重新统计</a:t>
                      </a:r>
                    </a:p>
                  </a:txBody>
                  <a:tcPr anchor="ctr"/>
                </a:tc>
                <a:extLst>
                  <a:ext uri="{0D108BD9-81ED-4DB2-BD59-A6C34878D82A}">
                    <a16:rowId xmlns:a16="http://schemas.microsoft.com/office/drawing/2014/main" val="2120660818"/>
                  </a:ext>
                </a:extLst>
              </a:tr>
              <a:tr h="733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latin typeface="+mn-ea"/>
                          <a:ea typeface="+mn-ea"/>
                        </a:rPr>
                        <a:t>DoKit</a:t>
                      </a:r>
                      <a:r>
                        <a:rPr lang="zh-CN" altLang="en-US" dirty="0">
                          <a:latin typeface="+mn-ea"/>
                          <a:ea typeface="+mn-ea"/>
                        </a:rPr>
                        <a:t>平台用户</a:t>
                      </a:r>
                    </a:p>
                  </a:txBody>
                  <a:tcPr anchor="ctr"/>
                </a:tc>
                <a:tc>
                  <a:txBody>
                    <a:bodyPr/>
                    <a:lstStyle/>
                    <a:p>
                      <a:pPr algn="ctr"/>
                      <a:r>
                        <a:rPr lang="en-US" altLang="zh-CN" dirty="0">
                          <a:latin typeface="+mn-ea"/>
                          <a:ea typeface="+mn-ea"/>
                        </a:rPr>
                        <a:t>5287</a:t>
                      </a:r>
                      <a:endParaRPr lang="zh-CN" altLang="en-US" dirty="0">
                        <a:latin typeface="+mn-ea"/>
                        <a:ea typeface="+mn-ea"/>
                      </a:endParaRPr>
                    </a:p>
                  </a:txBody>
                  <a:tcPr anchor="ctr"/>
                </a:tc>
                <a:tc>
                  <a:txBody>
                    <a:bodyPr/>
                    <a:lstStyle/>
                    <a:p>
                      <a:pPr algn="ctr"/>
                      <a:r>
                        <a:rPr lang="zh-CN" altLang="en-US" sz="1400" dirty="0">
                          <a:latin typeface="+mn-ea"/>
                          <a:ea typeface="+mn-ea"/>
                        </a:rPr>
                        <a:t>手机号</a:t>
                      </a:r>
                    </a:p>
                  </a:txBody>
                  <a:tcPr anchor="ctr"/>
                </a:tc>
                <a:extLst>
                  <a:ext uri="{0D108BD9-81ED-4DB2-BD59-A6C34878D82A}">
                    <a16:rowId xmlns:a16="http://schemas.microsoft.com/office/drawing/2014/main" val="3703021645"/>
                  </a:ext>
                </a:extLst>
              </a:tr>
              <a:tr h="733778">
                <a:tc>
                  <a:txBody>
                    <a:bodyPr/>
                    <a:lstStyle/>
                    <a:p>
                      <a:pPr algn="l"/>
                      <a:r>
                        <a:rPr lang="en-US" altLang="zh-CN" dirty="0" err="1">
                          <a:latin typeface="+mn-ea"/>
                          <a:ea typeface="+mn-ea"/>
                        </a:rPr>
                        <a:t>DoKit</a:t>
                      </a:r>
                      <a:r>
                        <a:rPr lang="zh-CN" altLang="en-US" dirty="0">
                          <a:latin typeface="+mn-ea"/>
                          <a:ea typeface="+mn-ea"/>
                        </a:rPr>
                        <a:t>平台产品数</a:t>
                      </a:r>
                    </a:p>
                  </a:txBody>
                  <a:tcPr anchor="ctr"/>
                </a:tc>
                <a:tc>
                  <a:txBody>
                    <a:bodyPr/>
                    <a:lstStyle/>
                    <a:p>
                      <a:pPr algn="ctr"/>
                      <a:r>
                        <a:rPr lang="en-US" altLang="zh-CN" dirty="0">
                          <a:latin typeface="+mn-ea"/>
                          <a:ea typeface="+mn-ea"/>
                        </a:rPr>
                        <a:t>4008</a:t>
                      </a:r>
                      <a:endParaRPr lang="zh-CN" altLang="en-US" dirty="0">
                        <a:latin typeface="+mn-ea"/>
                        <a:ea typeface="+mn-ea"/>
                      </a:endParaRPr>
                    </a:p>
                  </a:txBody>
                  <a:tcPr anchor="ctr"/>
                </a:tc>
                <a:tc>
                  <a:txBody>
                    <a:bodyPr/>
                    <a:lstStyle/>
                    <a:p>
                      <a:pPr algn="ctr"/>
                      <a:r>
                        <a:rPr lang="en-US" altLang="zh-CN" sz="1400" dirty="0" err="1">
                          <a:latin typeface="+mn-ea"/>
                          <a:ea typeface="+mn-ea"/>
                        </a:rPr>
                        <a:t>Android&amp;iOS</a:t>
                      </a:r>
                      <a:endParaRPr lang="zh-CN" altLang="en-US" sz="1400" dirty="0">
                        <a:latin typeface="+mn-ea"/>
                        <a:ea typeface="+mn-ea"/>
                      </a:endParaRPr>
                    </a:p>
                  </a:txBody>
                  <a:tcPr anchor="ctr"/>
                </a:tc>
                <a:extLst>
                  <a:ext uri="{0D108BD9-81ED-4DB2-BD59-A6C34878D82A}">
                    <a16:rowId xmlns:a16="http://schemas.microsoft.com/office/drawing/2014/main" val="2801954719"/>
                  </a:ext>
                </a:extLst>
              </a:tr>
            </a:tbl>
          </a:graphicData>
        </a:graphic>
      </p:graphicFrame>
      <p:pic>
        <p:nvPicPr>
          <p:cNvPr id="6" name="图片 5">
            <a:extLst>
              <a:ext uri="{FF2B5EF4-FFF2-40B4-BE49-F238E27FC236}">
                <a16:creationId xmlns:a16="http://schemas.microsoft.com/office/drawing/2014/main" id="{626FAA77-FA6D-A646-8772-651F4458BEFC}"/>
              </a:ext>
            </a:extLst>
          </p:cNvPr>
          <p:cNvPicPr>
            <a:picLocks noChangeAspect="1"/>
          </p:cNvPicPr>
          <p:nvPr/>
        </p:nvPicPr>
        <p:blipFill>
          <a:blip r:embed="rId3"/>
          <a:stretch>
            <a:fillRect/>
          </a:stretch>
        </p:blipFill>
        <p:spPr>
          <a:xfrm>
            <a:off x="7643227" y="1553151"/>
            <a:ext cx="792000" cy="792000"/>
          </a:xfrm>
          <a:prstGeom prst="rect">
            <a:avLst/>
          </a:prstGeom>
        </p:spPr>
      </p:pic>
      <p:pic>
        <p:nvPicPr>
          <p:cNvPr id="11" name="图片 10">
            <a:extLst>
              <a:ext uri="{FF2B5EF4-FFF2-40B4-BE49-F238E27FC236}">
                <a16:creationId xmlns:a16="http://schemas.microsoft.com/office/drawing/2014/main" id="{46FBAEA7-01DD-D643-83B8-CDE87475E503}"/>
              </a:ext>
            </a:extLst>
          </p:cNvPr>
          <p:cNvPicPr>
            <a:picLocks noChangeAspect="1"/>
          </p:cNvPicPr>
          <p:nvPr/>
        </p:nvPicPr>
        <p:blipFill>
          <a:blip r:embed="rId4"/>
          <a:stretch>
            <a:fillRect/>
          </a:stretch>
        </p:blipFill>
        <p:spPr>
          <a:xfrm>
            <a:off x="9766975" y="1553151"/>
            <a:ext cx="792000" cy="792000"/>
          </a:xfrm>
          <a:prstGeom prst="rect">
            <a:avLst/>
          </a:prstGeom>
        </p:spPr>
      </p:pic>
      <p:pic>
        <p:nvPicPr>
          <p:cNvPr id="13" name="图片 12">
            <a:extLst>
              <a:ext uri="{FF2B5EF4-FFF2-40B4-BE49-F238E27FC236}">
                <a16:creationId xmlns:a16="http://schemas.microsoft.com/office/drawing/2014/main" id="{FCC77D28-5AA2-7F41-85F8-98EB81BAD5ED}"/>
              </a:ext>
            </a:extLst>
          </p:cNvPr>
          <p:cNvPicPr>
            <a:picLocks noChangeAspect="1"/>
          </p:cNvPicPr>
          <p:nvPr/>
        </p:nvPicPr>
        <p:blipFill>
          <a:blip r:embed="rId5"/>
          <a:stretch>
            <a:fillRect/>
          </a:stretch>
        </p:blipFill>
        <p:spPr>
          <a:xfrm>
            <a:off x="10824794" y="1553151"/>
            <a:ext cx="792000" cy="792000"/>
          </a:xfrm>
          <a:prstGeom prst="rect">
            <a:avLst/>
          </a:prstGeom>
        </p:spPr>
      </p:pic>
      <p:pic>
        <p:nvPicPr>
          <p:cNvPr id="15" name="图片 14">
            <a:extLst>
              <a:ext uri="{FF2B5EF4-FFF2-40B4-BE49-F238E27FC236}">
                <a16:creationId xmlns:a16="http://schemas.microsoft.com/office/drawing/2014/main" id="{7395B14D-80AE-3441-9896-CD2708004ADB}"/>
              </a:ext>
            </a:extLst>
          </p:cNvPr>
          <p:cNvPicPr>
            <a:picLocks noChangeAspect="1"/>
          </p:cNvPicPr>
          <p:nvPr/>
        </p:nvPicPr>
        <p:blipFill>
          <a:blip r:embed="rId6"/>
          <a:stretch>
            <a:fillRect/>
          </a:stretch>
        </p:blipFill>
        <p:spPr>
          <a:xfrm>
            <a:off x="6613226" y="1553151"/>
            <a:ext cx="792000" cy="792000"/>
          </a:xfrm>
          <a:prstGeom prst="rect">
            <a:avLst/>
          </a:prstGeom>
        </p:spPr>
      </p:pic>
      <p:pic>
        <p:nvPicPr>
          <p:cNvPr id="17" name="图片 16">
            <a:extLst>
              <a:ext uri="{FF2B5EF4-FFF2-40B4-BE49-F238E27FC236}">
                <a16:creationId xmlns:a16="http://schemas.microsoft.com/office/drawing/2014/main" id="{7EC183E3-C7CD-6749-9049-47EC1F671672}"/>
              </a:ext>
            </a:extLst>
          </p:cNvPr>
          <p:cNvPicPr>
            <a:picLocks noChangeAspect="1"/>
          </p:cNvPicPr>
          <p:nvPr/>
        </p:nvPicPr>
        <p:blipFill>
          <a:blip r:embed="rId7"/>
          <a:stretch>
            <a:fillRect/>
          </a:stretch>
        </p:blipFill>
        <p:spPr>
          <a:xfrm>
            <a:off x="8747521" y="1553151"/>
            <a:ext cx="792000" cy="792000"/>
          </a:xfrm>
          <a:prstGeom prst="rect">
            <a:avLst/>
          </a:prstGeom>
        </p:spPr>
      </p:pic>
      <p:pic>
        <p:nvPicPr>
          <p:cNvPr id="19" name="图片 18">
            <a:extLst>
              <a:ext uri="{FF2B5EF4-FFF2-40B4-BE49-F238E27FC236}">
                <a16:creationId xmlns:a16="http://schemas.microsoft.com/office/drawing/2014/main" id="{94715A37-A1C1-B44A-9492-83BBE6F4136F}"/>
              </a:ext>
            </a:extLst>
          </p:cNvPr>
          <p:cNvPicPr>
            <a:picLocks noChangeAspect="1"/>
          </p:cNvPicPr>
          <p:nvPr/>
        </p:nvPicPr>
        <p:blipFill>
          <a:blip r:embed="rId8"/>
          <a:stretch>
            <a:fillRect/>
          </a:stretch>
        </p:blipFill>
        <p:spPr>
          <a:xfrm>
            <a:off x="8747521" y="2741966"/>
            <a:ext cx="792000" cy="792000"/>
          </a:xfrm>
          <a:prstGeom prst="rect">
            <a:avLst/>
          </a:prstGeom>
        </p:spPr>
      </p:pic>
      <p:pic>
        <p:nvPicPr>
          <p:cNvPr id="21" name="图片 20">
            <a:extLst>
              <a:ext uri="{FF2B5EF4-FFF2-40B4-BE49-F238E27FC236}">
                <a16:creationId xmlns:a16="http://schemas.microsoft.com/office/drawing/2014/main" id="{2C733FAB-848B-6E4D-B0A9-5816505A0CAE}"/>
              </a:ext>
            </a:extLst>
          </p:cNvPr>
          <p:cNvPicPr>
            <a:picLocks noChangeAspect="1"/>
          </p:cNvPicPr>
          <p:nvPr/>
        </p:nvPicPr>
        <p:blipFill>
          <a:blip r:embed="rId9"/>
          <a:stretch>
            <a:fillRect/>
          </a:stretch>
        </p:blipFill>
        <p:spPr>
          <a:xfrm>
            <a:off x="7643227" y="3714951"/>
            <a:ext cx="792000" cy="792000"/>
          </a:xfrm>
          <a:prstGeom prst="rect">
            <a:avLst/>
          </a:prstGeom>
        </p:spPr>
      </p:pic>
      <p:pic>
        <p:nvPicPr>
          <p:cNvPr id="27" name="图片 26">
            <a:extLst>
              <a:ext uri="{FF2B5EF4-FFF2-40B4-BE49-F238E27FC236}">
                <a16:creationId xmlns:a16="http://schemas.microsoft.com/office/drawing/2014/main" id="{DD7EFFF2-CE8C-C74A-BF6D-BDC66D8CC028}"/>
              </a:ext>
            </a:extLst>
          </p:cNvPr>
          <p:cNvPicPr>
            <a:picLocks noChangeAspect="1"/>
          </p:cNvPicPr>
          <p:nvPr/>
        </p:nvPicPr>
        <p:blipFill>
          <a:blip r:embed="rId10"/>
          <a:stretch>
            <a:fillRect/>
          </a:stretch>
        </p:blipFill>
        <p:spPr>
          <a:xfrm>
            <a:off x="6613226" y="5022010"/>
            <a:ext cx="792000" cy="792000"/>
          </a:xfrm>
          <a:prstGeom prst="rect">
            <a:avLst/>
          </a:prstGeom>
        </p:spPr>
      </p:pic>
      <p:pic>
        <p:nvPicPr>
          <p:cNvPr id="29" name="图片 28">
            <a:extLst>
              <a:ext uri="{FF2B5EF4-FFF2-40B4-BE49-F238E27FC236}">
                <a16:creationId xmlns:a16="http://schemas.microsoft.com/office/drawing/2014/main" id="{2DC0A664-E94A-3D40-97AA-1C990178DD07}"/>
              </a:ext>
            </a:extLst>
          </p:cNvPr>
          <p:cNvPicPr>
            <a:picLocks noChangeAspect="1"/>
          </p:cNvPicPr>
          <p:nvPr/>
        </p:nvPicPr>
        <p:blipFill>
          <a:blip r:embed="rId11"/>
          <a:stretch>
            <a:fillRect/>
          </a:stretch>
        </p:blipFill>
        <p:spPr>
          <a:xfrm>
            <a:off x="10824794" y="5022010"/>
            <a:ext cx="792000" cy="792000"/>
          </a:xfrm>
          <a:prstGeom prst="rect">
            <a:avLst/>
          </a:prstGeom>
        </p:spPr>
      </p:pic>
      <p:pic>
        <p:nvPicPr>
          <p:cNvPr id="31" name="图片 30">
            <a:extLst>
              <a:ext uri="{FF2B5EF4-FFF2-40B4-BE49-F238E27FC236}">
                <a16:creationId xmlns:a16="http://schemas.microsoft.com/office/drawing/2014/main" id="{40F78A6A-41EA-F440-951C-2D611FEF8500}"/>
              </a:ext>
            </a:extLst>
          </p:cNvPr>
          <p:cNvPicPr>
            <a:picLocks noChangeAspect="1"/>
          </p:cNvPicPr>
          <p:nvPr/>
        </p:nvPicPr>
        <p:blipFill>
          <a:blip r:embed="rId12"/>
          <a:stretch>
            <a:fillRect/>
          </a:stretch>
        </p:blipFill>
        <p:spPr>
          <a:xfrm>
            <a:off x="10824794" y="3714951"/>
            <a:ext cx="792000" cy="792000"/>
          </a:xfrm>
          <a:prstGeom prst="rect">
            <a:avLst/>
          </a:prstGeom>
        </p:spPr>
      </p:pic>
      <p:pic>
        <p:nvPicPr>
          <p:cNvPr id="35" name="图片 34">
            <a:extLst>
              <a:ext uri="{FF2B5EF4-FFF2-40B4-BE49-F238E27FC236}">
                <a16:creationId xmlns:a16="http://schemas.microsoft.com/office/drawing/2014/main" id="{A142C21F-27C8-9C44-995B-647510A6B075}"/>
              </a:ext>
            </a:extLst>
          </p:cNvPr>
          <p:cNvPicPr>
            <a:picLocks noChangeAspect="1"/>
          </p:cNvPicPr>
          <p:nvPr/>
        </p:nvPicPr>
        <p:blipFill>
          <a:blip r:embed="rId13"/>
          <a:stretch>
            <a:fillRect/>
          </a:stretch>
        </p:blipFill>
        <p:spPr>
          <a:xfrm>
            <a:off x="6613226" y="2741966"/>
            <a:ext cx="792000" cy="792000"/>
          </a:xfrm>
          <a:prstGeom prst="rect">
            <a:avLst/>
          </a:prstGeom>
        </p:spPr>
      </p:pic>
      <p:pic>
        <p:nvPicPr>
          <p:cNvPr id="37" name="图片 36">
            <a:extLst>
              <a:ext uri="{FF2B5EF4-FFF2-40B4-BE49-F238E27FC236}">
                <a16:creationId xmlns:a16="http://schemas.microsoft.com/office/drawing/2014/main" id="{E3F02C9D-E360-D14C-B8E4-E39C5E0E8983}"/>
              </a:ext>
            </a:extLst>
          </p:cNvPr>
          <p:cNvPicPr>
            <a:picLocks noChangeAspect="1"/>
          </p:cNvPicPr>
          <p:nvPr/>
        </p:nvPicPr>
        <p:blipFill>
          <a:blip r:embed="rId14"/>
          <a:stretch>
            <a:fillRect/>
          </a:stretch>
        </p:blipFill>
        <p:spPr>
          <a:xfrm>
            <a:off x="10824794" y="2741966"/>
            <a:ext cx="792000" cy="792000"/>
          </a:xfrm>
          <a:prstGeom prst="rect">
            <a:avLst/>
          </a:prstGeom>
        </p:spPr>
      </p:pic>
      <p:pic>
        <p:nvPicPr>
          <p:cNvPr id="39" name="图片 38">
            <a:extLst>
              <a:ext uri="{FF2B5EF4-FFF2-40B4-BE49-F238E27FC236}">
                <a16:creationId xmlns:a16="http://schemas.microsoft.com/office/drawing/2014/main" id="{5C296523-0D83-BA4D-92B4-7E6ABD24371F}"/>
              </a:ext>
            </a:extLst>
          </p:cNvPr>
          <p:cNvPicPr>
            <a:picLocks noChangeAspect="1"/>
          </p:cNvPicPr>
          <p:nvPr/>
        </p:nvPicPr>
        <p:blipFill>
          <a:blip r:embed="rId15"/>
          <a:stretch>
            <a:fillRect/>
          </a:stretch>
        </p:blipFill>
        <p:spPr>
          <a:xfrm>
            <a:off x="7643227" y="2741966"/>
            <a:ext cx="792000" cy="792000"/>
          </a:xfrm>
          <a:prstGeom prst="rect">
            <a:avLst/>
          </a:prstGeom>
        </p:spPr>
      </p:pic>
      <p:pic>
        <p:nvPicPr>
          <p:cNvPr id="41" name="图片 40">
            <a:extLst>
              <a:ext uri="{FF2B5EF4-FFF2-40B4-BE49-F238E27FC236}">
                <a16:creationId xmlns:a16="http://schemas.microsoft.com/office/drawing/2014/main" id="{3BF16318-82BF-854B-ADA6-21A709672455}"/>
              </a:ext>
            </a:extLst>
          </p:cNvPr>
          <p:cNvPicPr>
            <a:picLocks noChangeAspect="1"/>
          </p:cNvPicPr>
          <p:nvPr/>
        </p:nvPicPr>
        <p:blipFill>
          <a:blip r:embed="rId16"/>
          <a:stretch>
            <a:fillRect/>
          </a:stretch>
        </p:blipFill>
        <p:spPr>
          <a:xfrm>
            <a:off x="9766975" y="2741966"/>
            <a:ext cx="792000" cy="792000"/>
          </a:xfrm>
          <a:prstGeom prst="rect">
            <a:avLst/>
          </a:prstGeom>
        </p:spPr>
      </p:pic>
      <p:pic>
        <p:nvPicPr>
          <p:cNvPr id="43" name="图片 42">
            <a:extLst>
              <a:ext uri="{FF2B5EF4-FFF2-40B4-BE49-F238E27FC236}">
                <a16:creationId xmlns:a16="http://schemas.microsoft.com/office/drawing/2014/main" id="{A018F159-4D51-4D4C-8E2F-8402B05D5EEB}"/>
              </a:ext>
            </a:extLst>
          </p:cNvPr>
          <p:cNvPicPr>
            <a:picLocks noChangeAspect="1"/>
          </p:cNvPicPr>
          <p:nvPr/>
        </p:nvPicPr>
        <p:blipFill>
          <a:blip r:embed="rId17"/>
          <a:stretch>
            <a:fillRect/>
          </a:stretch>
        </p:blipFill>
        <p:spPr>
          <a:xfrm>
            <a:off x="7643227" y="5022010"/>
            <a:ext cx="792000" cy="792000"/>
          </a:xfrm>
          <a:prstGeom prst="rect">
            <a:avLst/>
          </a:prstGeom>
        </p:spPr>
      </p:pic>
      <p:pic>
        <p:nvPicPr>
          <p:cNvPr id="45" name="图片 44">
            <a:extLst>
              <a:ext uri="{FF2B5EF4-FFF2-40B4-BE49-F238E27FC236}">
                <a16:creationId xmlns:a16="http://schemas.microsoft.com/office/drawing/2014/main" id="{E8D63B2E-7D37-D847-84B4-5B8CEC3B0816}"/>
              </a:ext>
            </a:extLst>
          </p:cNvPr>
          <p:cNvPicPr>
            <a:picLocks noChangeAspect="1"/>
          </p:cNvPicPr>
          <p:nvPr/>
        </p:nvPicPr>
        <p:blipFill>
          <a:blip r:embed="rId18"/>
          <a:stretch>
            <a:fillRect/>
          </a:stretch>
        </p:blipFill>
        <p:spPr>
          <a:xfrm>
            <a:off x="8747521" y="5022010"/>
            <a:ext cx="792000" cy="792000"/>
          </a:xfrm>
          <a:prstGeom prst="rect">
            <a:avLst/>
          </a:prstGeom>
        </p:spPr>
      </p:pic>
      <p:pic>
        <p:nvPicPr>
          <p:cNvPr id="49" name="图片 48">
            <a:extLst>
              <a:ext uri="{FF2B5EF4-FFF2-40B4-BE49-F238E27FC236}">
                <a16:creationId xmlns:a16="http://schemas.microsoft.com/office/drawing/2014/main" id="{83AD398F-9628-6B4F-83C5-043051E5B4B9}"/>
              </a:ext>
            </a:extLst>
          </p:cNvPr>
          <p:cNvPicPr>
            <a:picLocks noChangeAspect="1"/>
          </p:cNvPicPr>
          <p:nvPr/>
        </p:nvPicPr>
        <p:blipFill>
          <a:blip r:embed="rId19"/>
          <a:stretch>
            <a:fillRect/>
          </a:stretch>
        </p:blipFill>
        <p:spPr>
          <a:xfrm>
            <a:off x="9766975" y="5022010"/>
            <a:ext cx="792000" cy="792000"/>
          </a:xfrm>
          <a:prstGeom prst="rect">
            <a:avLst/>
          </a:prstGeom>
        </p:spPr>
      </p:pic>
      <p:pic>
        <p:nvPicPr>
          <p:cNvPr id="51" name="图片 50">
            <a:extLst>
              <a:ext uri="{FF2B5EF4-FFF2-40B4-BE49-F238E27FC236}">
                <a16:creationId xmlns:a16="http://schemas.microsoft.com/office/drawing/2014/main" id="{D0D4CEE6-1831-5046-B3D3-42118803F2F5}"/>
              </a:ext>
            </a:extLst>
          </p:cNvPr>
          <p:cNvPicPr>
            <a:picLocks noChangeAspect="1"/>
          </p:cNvPicPr>
          <p:nvPr/>
        </p:nvPicPr>
        <p:blipFill>
          <a:blip r:embed="rId20"/>
          <a:stretch>
            <a:fillRect/>
          </a:stretch>
        </p:blipFill>
        <p:spPr>
          <a:xfrm>
            <a:off x="9766975" y="3714951"/>
            <a:ext cx="792000" cy="792000"/>
          </a:xfrm>
          <a:prstGeom prst="rect">
            <a:avLst/>
          </a:prstGeom>
        </p:spPr>
      </p:pic>
      <p:pic>
        <p:nvPicPr>
          <p:cNvPr id="53" name="图片 52">
            <a:extLst>
              <a:ext uri="{FF2B5EF4-FFF2-40B4-BE49-F238E27FC236}">
                <a16:creationId xmlns:a16="http://schemas.microsoft.com/office/drawing/2014/main" id="{67C827EA-8941-714B-A1DD-DFBBE3F3EFAC}"/>
              </a:ext>
            </a:extLst>
          </p:cNvPr>
          <p:cNvPicPr>
            <a:picLocks noChangeAspect="1"/>
          </p:cNvPicPr>
          <p:nvPr/>
        </p:nvPicPr>
        <p:blipFill>
          <a:blip r:embed="rId21"/>
          <a:stretch>
            <a:fillRect/>
          </a:stretch>
        </p:blipFill>
        <p:spPr>
          <a:xfrm>
            <a:off x="6613226" y="3714951"/>
            <a:ext cx="792000" cy="792000"/>
          </a:xfrm>
          <a:prstGeom prst="rect">
            <a:avLst/>
          </a:prstGeom>
        </p:spPr>
      </p:pic>
      <p:pic>
        <p:nvPicPr>
          <p:cNvPr id="55" name="图片 54">
            <a:extLst>
              <a:ext uri="{FF2B5EF4-FFF2-40B4-BE49-F238E27FC236}">
                <a16:creationId xmlns:a16="http://schemas.microsoft.com/office/drawing/2014/main" id="{7D048665-67D7-1F42-A779-B453F5344B71}"/>
              </a:ext>
            </a:extLst>
          </p:cNvPr>
          <p:cNvPicPr>
            <a:picLocks noChangeAspect="1"/>
          </p:cNvPicPr>
          <p:nvPr/>
        </p:nvPicPr>
        <p:blipFill>
          <a:blip r:embed="rId22"/>
          <a:stretch>
            <a:fillRect/>
          </a:stretch>
        </p:blipFill>
        <p:spPr>
          <a:xfrm>
            <a:off x="8747521" y="3714951"/>
            <a:ext cx="792000" cy="792000"/>
          </a:xfrm>
          <a:prstGeom prst="rect">
            <a:avLst/>
          </a:prstGeom>
        </p:spPr>
      </p:pic>
    </p:spTree>
    <p:extLst>
      <p:ext uri="{BB962C8B-B14F-4D97-AF65-F5344CB8AC3E}">
        <p14:creationId xmlns:p14="http://schemas.microsoft.com/office/powerpoint/2010/main" val="1556581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en-US" altLang="zh-CN" dirty="0" err="1">
                <a:sym typeface="Arial" panose="020B0604020202020204" pitchFamily="34" charset="0"/>
              </a:rPr>
              <a:t>DoKit</a:t>
            </a:r>
            <a:r>
              <a:rPr lang="zh-CN" altLang="en-US" dirty="0">
                <a:sym typeface="Arial" panose="020B0604020202020204" pitchFamily="34" charset="0"/>
              </a:rPr>
              <a:t>业务洞察</a:t>
            </a:r>
            <a:r>
              <a:rPr lang="en-US" altLang="zh-CN" dirty="0">
                <a:sym typeface="Arial" panose="020B0604020202020204" pitchFamily="34" charset="0"/>
              </a:rPr>
              <a:t>--</a:t>
            </a:r>
            <a:r>
              <a:rPr lang="zh-CN" altLang="en-US" dirty="0">
                <a:sym typeface="Arial" panose="020B0604020202020204" pitchFamily="34" charset="0"/>
              </a:rPr>
              <a:t>悬浮窗</a:t>
            </a:r>
          </a:p>
        </p:txBody>
      </p:sp>
      <p:pic>
        <p:nvPicPr>
          <p:cNvPr id="3" name="图片 2">
            <a:extLst>
              <a:ext uri="{FF2B5EF4-FFF2-40B4-BE49-F238E27FC236}">
                <a16:creationId xmlns:a16="http://schemas.microsoft.com/office/drawing/2014/main" id="{FCF11F7D-C9F6-1E40-A296-FD91E2E95786}"/>
              </a:ext>
            </a:extLst>
          </p:cNvPr>
          <p:cNvPicPr>
            <a:picLocks noChangeAspect="1"/>
          </p:cNvPicPr>
          <p:nvPr/>
        </p:nvPicPr>
        <p:blipFill>
          <a:blip r:embed="rId3"/>
          <a:stretch>
            <a:fillRect/>
          </a:stretch>
        </p:blipFill>
        <p:spPr>
          <a:xfrm>
            <a:off x="2013859" y="1088407"/>
            <a:ext cx="2601685" cy="5320447"/>
          </a:xfrm>
          <a:prstGeom prst="rect">
            <a:avLst/>
          </a:prstGeom>
          <a:ln>
            <a:noFill/>
          </a:ln>
          <a:effectLst>
            <a:outerShdw blurRad="190500" algn="tl" rotWithShape="0">
              <a:srgbClr val="000000">
                <a:alpha val="70000"/>
              </a:srgbClr>
            </a:outerShdw>
          </a:effectLst>
        </p:spPr>
      </p:pic>
      <p:sp>
        <p:nvSpPr>
          <p:cNvPr id="5" name="文本框 4">
            <a:extLst>
              <a:ext uri="{FF2B5EF4-FFF2-40B4-BE49-F238E27FC236}">
                <a16:creationId xmlns:a16="http://schemas.microsoft.com/office/drawing/2014/main" id="{A53380E6-E101-3841-94BA-747C7C036E6E}"/>
              </a:ext>
            </a:extLst>
          </p:cNvPr>
          <p:cNvSpPr txBox="1"/>
          <p:nvPr/>
        </p:nvSpPr>
        <p:spPr>
          <a:xfrm>
            <a:off x="5490709" y="1180207"/>
            <a:ext cx="800219" cy="461665"/>
          </a:xfrm>
          <a:prstGeom prst="rect">
            <a:avLst/>
          </a:prstGeom>
          <a:noFill/>
        </p:spPr>
        <p:txBody>
          <a:bodyPr wrap="none" rtlCol="0">
            <a:spAutoFit/>
          </a:bodyPr>
          <a:lstStyle/>
          <a:p>
            <a:r>
              <a:rPr kumimoji="1" lang="zh-CN" altLang="en-US" sz="2400" b="1" dirty="0">
                <a:solidFill>
                  <a:srgbClr val="9A0001"/>
                </a:solidFill>
                <a:latin typeface="+mn-ea"/>
                <a:cs typeface="+mn-ea"/>
                <a:sym typeface="Arial" panose="020B0604020202020204" pitchFamily="34" charset="0"/>
              </a:rPr>
              <a:t>痛点</a:t>
            </a:r>
          </a:p>
        </p:txBody>
      </p:sp>
      <p:sp>
        <p:nvSpPr>
          <p:cNvPr id="28" name="文本框 27">
            <a:extLst>
              <a:ext uri="{FF2B5EF4-FFF2-40B4-BE49-F238E27FC236}">
                <a16:creationId xmlns:a16="http://schemas.microsoft.com/office/drawing/2014/main" id="{97A70655-AE4D-BB44-ABD9-A7BD9E488D00}"/>
              </a:ext>
            </a:extLst>
          </p:cNvPr>
          <p:cNvSpPr txBox="1"/>
          <p:nvPr/>
        </p:nvSpPr>
        <p:spPr>
          <a:xfrm>
            <a:off x="5490709" y="2808517"/>
            <a:ext cx="1415772" cy="461665"/>
          </a:xfrm>
          <a:prstGeom prst="rect">
            <a:avLst/>
          </a:prstGeom>
          <a:noFill/>
        </p:spPr>
        <p:txBody>
          <a:bodyPr wrap="none" rtlCol="0">
            <a:spAutoFit/>
          </a:bodyPr>
          <a:lstStyle/>
          <a:p>
            <a:r>
              <a:rPr kumimoji="1" lang="zh-CN" altLang="en-US" sz="2400" b="1" dirty="0">
                <a:solidFill>
                  <a:srgbClr val="9A0001"/>
                </a:solidFill>
                <a:latin typeface="+mn-ea"/>
                <a:cs typeface="+mn-ea"/>
                <a:sym typeface="Arial" panose="020B0604020202020204" pitchFamily="34" charset="0"/>
              </a:rPr>
              <a:t>解决方案</a:t>
            </a:r>
          </a:p>
        </p:txBody>
      </p:sp>
      <p:sp>
        <p:nvSpPr>
          <p:cNvPr id="30" name="文本框 29">
            <a:extLst>
              <a:ext uri="{FF2B5EF4-FFF2-40B4-BE49-F238E27FC236}">
                <a16:creationId xmlns:a16="http://schemas.microsoft.com/office/drawing/2014/main" id="{007B3134-4CE1-7E44-85FA-01B5327ABB7C}"/>
              </a:ext>
            </a:extLst>
          </p:cNvPr>
          <p:cNvSpPr txBox="1"/>
          <p:nvPr/>
        </p:nvSpPr>
        <p:spPr>
          <a:xfrm>
            <a:off x="5490709" y="4538227"/>
            <a:ext cx="1415772" cy="461665"/>
          </a:xfrm>
          <a:prstGeom prst="rect">
            <a:avLst/>
          </a:prstGeom>
          <a:noFill/>
        </p:spPr>
        <p:txBody>
          <a:bodyPr wrap="none" rtlCol="0">
            <a:spAutoFit/>
          </a:bodyPr>
          <a:lstStyle/>
          <a:p>
            <a:r>
              <a:rPr kumimoji="1" lang="zh-CN" altLang="en-US" sz="2400" b="1" dirty="0">
                <a:solidFill>
                  <a:srgbClr val="9A0001"/>
                </a:solidFill>
                <a:latin typeface="+mn-ea"/>
                <a:cs typeface="+mn-ea"/>
                <a:sym typeface="Arial" panose="020B0604020202020204" pitchFamily="34" charset="0"/>
              </a:rPr>
              <a:t>业务价值</a:t>
            </a:r>
          </a:p>
        </p:txBody>
      </p:sp>
      <p:sp>
        <p:nvSpPr>
          <p:cNvPr id="7" name="文本框 6">
            <a:extLst>
              <a:ext uri="{FF2B5EF4-FFF2-40B4-BE49-F238E27FC236}">
                <a16:creationId xmlns:a16="http://schemas.microsoft.com/office/drawing/2014/main" id="{B95ED693-92BB-1241-A4EC-F5F67D7CF3C3}"/>
              </a:ext>
            </a:extLst>
          </p:cNvPr>
          <p:cNvSpPr txBox="1"/>
          <p:nvPr/>
        </p:nvSpPr>
        <p:spPr>
          <a:xfrm>
            <a:off x="5490709" y="1725261"/>
            <a:ext cx="4273927" cy="961225"/>
          </a:xfrm>
          <a:prstGeom prst="rect">
            <a:avLst/>
          </a:prstGeom>
          <a:noFill/>
        </p:spPr>
        <p:txBody>
          <a:bodyPr wrap="none" rtlCol="0">
            <a:spAutoFit/>
          </a:bodyPr>
          <a:lstStyle/>
          <a:p>
            <a:pPr>
              <a:lnSpc>
                <a:spcPct val="150000"/>
              </a:lnSpc>
              <a:spcBef>
                <a:spcPts val="100"/>
              </a:spcBef>
            </a:pPr>
            <a:r>
              <a:rPr lang="en-US" altLang="zh-CN" sz="2000" spc="-150" dirty="0">
                <a:latin typeface="+mn-ea"/>
              </a:rPr>
              <a:t>1.</a:t>
            </a:r>
            <a:r>
              <a:rPr lang="zh-CN" altLang="en-US" sz="2000" spc="-150" dirty="0">
                <a:latin typeface="+mn-ea"/>
              </a:rPr>
              <a:t>需要系统权限，阻碍自动化测试</a:t>
            </a:r>
          </a:p>
          <a:p>
            <a:pPr>
              <a:lnSpc>
                <a:spcPct val="150000"/>
              </a:lnSpc>
            </a:pPr>
            <a:r>
              <a:rPr lang="en-US" altLang="zh-CN" sz="2000" spc="-150" dirty="0">
                <a:latin typeface="+mn-ea"/>
              </a:rPr>
              <a:t>2.</a:t>
            </a:r>
            <a:r>
              <a:rPr lang="zh-CN" altLang="en-US" sz="2000" spc="-150" dirty="0">
                <a:latin typeface="+mn-ea"/>
              </a:rPr>
              <a:t>没有统一的</a:t>
            </a:r>
            <a:r>
              <a:rPr lang="en" altLang="zh-CN" sz="2000" spc="-150" dirty="0">
                <a:latin typeface="+mn-ea"/>
              </a:rPr>
              <a:t>API</a:t>
            </a:r>
            <a:r>
              <a:rPr lang="zh-CN" altLang="en" sz="2000" spc="-150" dirty="0">
                <a:latin typeface="+mn-ea"/>
              </a:rPr>
              <a:t>，</a:t>
            </a:r>
            <a:r>
              <a:rPr lang="zh-CN" altLang="en-US" sz="2000" spc="-150" dirty="0">
                <a:latin typeface="+mn-ea"/>
              </a:rPr>
              <a:t>开发者自定义成本高</a:t>
            </a:r>
          </a:p>
        </p:txBody>
      </p:sp>
      <p:sp>
        <p:nvSpPr>
          <p:cNvPr id="9" name="文本框 8">
            <a:extLst>
              <a:ext uri="{FF2B5EF4-FFF2-40B4-BE49-F238E27FC236}">
                <a16:creationId xmlns:a16="http://schemas.microsoft.com/office/drawing/2014/main" id="{B2C7A6D7-F790-C348-88E5-DD9FD04E19FD}"/>
              </a:ext>
            </a:extLst>
          </p:cNvPr>
          <p:cNvSpPr txBox="1"/>
          <p:nvPr/>
        </p:nvSpPr>
        <p:spPr>
          <a:xfrm>
            <a:off x="5490709" y="3327011"/>
            <a:ext cx="5222905" cy="961225"/>
          </a:xfrm>
          <a:prstGeom prst="rect">
            <a:avLst/>
          </a:prstGeom>
          <a:noFill/>
        </p:spPr>
        <p:txBody>
          <a:bodyPr wrap="none" rtlCol="0">
            <a:spAutoFit/>
          </a:bodyPr>
          <a:lstStyle/>
          <a:p>
            <a:pPr>
              <a:lnSpc>
                <a:spcPct val="150000"/>
              </a:lnSpc>
            </a:pPr>
            <a:r>
              <a:rPr lang="en-US" altLang="zh-CN" sz="2000" spc="-150" dirty="0">
                <a:latin typeface="+mn-ea"/>
              </a:rPr>
              <a:t>1.</a:t>
            </a:r>
            <a:r>
              <a:rPr lang="zh-CN" altLang="en-US" sz="2000" spc="-150" dirty="0">
                <a:latin typeface="+mn-ea"/>
              </a:rPr>
              <a:t>页面自管理，全局记录控件位置信息</a:t>
            </a:r>
          </a:p>
          <a:p>
            <a:pPr>
              <a:lnSpc>
                <a:spcPct val="150000"/>
              </a:lnSpc>
            </a:pPr>
            <a:r>
              <a:rPr lang="en-US" altLang="zh-CN" sz="2000" spc="-150" dirty="0">
                <a:latin typeface="+mn-ea"/>
              </a:rPr>
              <a:t>2.</a:t>
            </a:r>
            <a:r>
              <a:rPr lang="zh-CN" altLang="en-US" sz="2000" spc="-150" dirty="0">
                <a:latin typeface="+mn-ea"/>
              </a:rPr>
              <a:t>重构悬浮窗架构，统一对外</a:t>
            </a:r>
            <a:r>
              <a:rPr lang="en" altLang="zh-CN" sz="2000" spc="-150" dirty="0">
                <a:latin typeface="+mn-ea"/>
              </a:rPr>
              <a:t>API</a:t>
            </a:r>
            <a:r>
              <a:rPr lang="zh-CN" altLang="en-US" sz="2000" spc="-150" dirty="0">
                <a:latin typeface="+mn-ea"/>
              </a:rPr>
              <a:t>并提供模板方法</a:t>
            </a:r>
          </a:p>
        </p:txBody>
      </p:sp>
      <p:sp>
        <p:nvSpPr>
          <p:cNvPr id="10" name="文本框 9">
            <a:extLst>
              <a:ext uri="{FF2B5EF4-FFF2-40B4-BE49-F238E27FC236}">
                <a16:creationId xmlns:a16="http://schemas.microsoft.com/office/drawing/2014/main" id="{0BAACE8E-FDAE-B64E-A7F0-0E37ECBFA123}"/>
              </a:ext>
            </a:extLst>
          </p:cNvPr>
          <p:cNvSpPr txBox="1"/>
          <p:nvPr/>
        </p:nvSpPr>
        <p:spPr>
          <a:xfrm>
            <a:off x="5490709" y="5094510"/>
            <a:ext cx="4392549" cy="961225"/>
          </a:xfrm>
          <a:prstGeom prst="rect">
            <a:avLst/>
          </a:prstGeom>
          <a:noFill/>
        </p:spPr>
        <p:txBody>
          <a:bodyPr wrap="none" rtlCol="0">
            <a:spAutoFit/>
          </a:bodyPr>
          <a:lstStyle/>
          <a:p>
            <a:pPr>
              <a:lnSpc>
                <a:spcPct val="150000"/>
              </a:lnSpc>
            </a:pPr>
            <a:r>
              <a:rPr lang="en-US" altLang="zh-CN" sz="2000" spc="-150" dirty="0">
                <a:latin typeface="+mn-ea"/>
              </a:rPr>
              <a:t>1.</a:t>
            </a:r>
            <a:r>
              <a:rPr lang="zh-CN" altLang="en-US" sz="2000" spc="-150" dirty="0">
                <a:latin typeface="+mn-ea"/>
              </a:rPr>
              <a:t>极大的提升了用户自定义悬浮窗的效率</a:t>
            </a:r>
          </a:p>
          <a:p>
            <a:pPr>
              <a:lnSpc>
                <a:spcPct val="150000"/>
              </a:lnSpc>
            </a:pPr>
            <a:r>
              <a:rPr lang="en-US" altLang="zh-CN" sz="2000" spc="-150" dirty="0">
                <a:latin typeface="+mn-ea"/>
              </a:rPr>
              <a:t>2.</a:t>
            </a:r>
            <a:r>
              <a:rPr lang="zh-CN" altLang="en-US" sz="2000" spc="-150" dirty="0">
                <a:latin typeface="+mn-ea"/>
              </a:rPr>
              <a:t>减少操作路径，提升自动化测试的效率</a:t>
            </a:r>
          </a:p>
        </p:txBody>
      </p:sp>
    </p:spTree>
    <p:extLst>
      <p:ext uri="{BB962C8B-B14F-4D97-AF65-F5344CB8AC3E}">
        <p14:creationId xmlns:p14="http://schemas.microsoft.com/office/powerpoint/2010/main" val="3139975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en-US" altLang="zh-CN" dirty="0" err="1">
                <a:sym typeface="Arial" panose="020B0604020202020204" pitchFamily="34" charset="0"/>
              </a:rPr>
              <a:t>DoKit</a:t>
            </a:r>
            <a:r>
              <a:rPr lang="zh-CN" altLang="en-US" dirty="0">
                <a:sym typeface="Arial" panose="020B0604020202020204" pitchFamily="34" charset="0"/>
              </a:rPr>
              <a:t>业务洞察</a:t>
            </a:r>
            <a:r>
              <a:rPr lang="en-US" altLang="zh-CN" dirty="0">
                <a:sym typeface="Arial" panose="020B0604020202020204" pitchFamily="34" charset="0"/>
              </a:rPr>
              <a:t>--</a:t>
            </a:r>
            <a:r>
              <a:rPr lang="zh-CN" altLang="en-US" dirty="0">
                <a:sym typeface="Arial" panose="020B0604020202020204" pitchFamily="34" charset="0"/>
              </a:rPr>
              <a:t>接口</a:t>
            </a:r>
            <a:r>
              <a:rPr lang="en-US" altLang="zh-CN" dirty="0">
                <a:sym typeface="Arial" panose="020B0604020202020204" pitchFamily="34" charset="0"/>
              </a:rPr>
              <a:t>Mock</a:t>
            </a:r>
            <a:endParaRPr lang="zh-CN" altLang="en-US" dirty="0">
              <a:sym typeface="Arial" panose="020B0604020202020204" pitchFamily="34" charset="0"/>
            </a:endParaRPr>
          </a:p>
        </p:txBody>
      </p:sp>
      <p:sp>
        <p:nvSpPr>
          <p:cNvPr id="5" name="文本框 4">
            <a:extLst>
              <a:ext uri="{FF2B5EF4-FFF2-40B4-BE49-F238E27FC236}">
                <a16:creationId xmlns:a16="http://schemas.microsoft.com/office/drawing/2014/main" id="{A53380E6-E101-3841-94BA-747C7C036E6E}"/>
              </a:ext>
            </a:extLst>
          </p:cNvPr>
          <p:cNvSpPr txBox="1"/>
          <p:nvPr/>
        </p:nvSpPr>
        <p:spPr>
          <a:xfrm>
            <a:off x="5490709" y="918950"/>
            <a:ext cx="800219" cy="461665"/>
          </a:xfrm>
          <a:prstGeom prst="rect">
            <a:avLst/>
          </a:prstGeom>
          <a:noFill/>
        </p:spPr>
        <p:txBody>
          <a:bodyPr wrap="none" rtlCol="0">
            <a:spAutoFit/>
          </a:bodyPr>
          <a:lstStyle/>
          <a:p>
            <a:r>
              <a:rPr kumimoji="1" lang="zh-CN" altLang="en-US" sz="2400" b="1" dirty="0">
                <a:solidFill>
                  <a:srgbClr val="9A0001"/>
                </a:solidFill>
                <a:latin typeface="+mn-ea"/>
                <a:cs typeface="+mn-ea"/>
                <a:sym typeface="Arial" panose="020B0604020202020204" pitchFamily="34" charset="0"/>
              </a:rPr>
              <a:t>痛点</a:t>
            </a:r>
          </a:p>
        </p:txBody>
      </p:sp>
      <p:sp>
        <p:nvSpPr>
          <p:cNvPr id="28" name="文本框 27">
            <a:extLst>
              <a:ext uri="{FF2B5EF4-FFF2-40B4-BE49-F238E27FC236}">
                <a16:creationId xmlns:a16="http://schemas.microsoft.com/office/drawing/2014/main" id="{97A70655-AE4D-BB44-ABD9-A7BD9E488D00}"/>
              </a:ext>
            </a:extLst>
          </p:cNvPr>
          <p:cNvSpPr txBox="1"/>
          <p:nvPr/>
        </p:nvSpPr>
        <p:spPr>
          <a:xfrm>
            <a:off x="5490709" y="3004460"/>
            <a:ext cx="1415772" cy="461665"/>
          </a:xfrm>
          <a:prstGeom prst="rect">
            <a:avLst/>
          </a:prstGeom>
          <a:noFill/>
        </p:spPr>
        <p:txBody>
          <a:bodyPr wrap="none" rtlCol="0">
            <a:spAutoFit/>
          </a:bodyPr>
          <a:lstStyle/>
          <a:p>
            <a:r>
              <a:rPr kumimoji="1" lang="zh-CN" altLang="en-US" sz="2400" b="1" dirty="0">
                <a:solidFill>
                  <a:srgbClr val="9A0001"/>
                </a:solidFill>
                <a:latin typeface="+mn-ea"/>
                <a:cs typeface="+mn-ea"/>
                <a:sym typeface="Arial" panose="020B0604020202020204" pitchFamily="34" charset="0"/>
              </a:rPr>
              <a:t>解决方案</a:t>
            </a:r>
          </a:p>
        </p:txBody>
      </p:sp>
      <p:sp>
        <p:nvSpPr>
          <p:cNvPr id="30" name="文本框 29">
            <a:extLst>
              <a:ext uri="{FF2B5EF4-FFF2-40B4-BE49-F238E27FC236}">
                <a16:creationId xmlns:a16="http://schemas.microsoft.com/office/drawing/2014/main" id="{007B3134-4CE1-7E44-85FA-01B5327ABB7C}"/>
              </a:ext>
            </a:extLst>
          </p:cNvPr>
          <p:cNvSpPr txBox="1"/>
          <p:nvPr/>
        </p:nvSpPr>
        <p:spPr>
          <a:xfrm>
            <a:off x="5490709" y="4581771"/>
            <a:ext cx="1415772" cy="461665"/>
          </a:xfrm>
          <a:prstGeom prst="rect">
            <a:avLst/>
          </a:prstGeom>
          <a:noFill/>
        </p:spPr>
        <p:txBody>
          <a:bodyPr wrap="none" rtlCol="0">
            <a:spAutoFit/>
          </a:bodyPr>
          <a:lstStyle/>
          <a:p>
            <a:r>
              <a:rPr kumimoji="1" lang="zh-CN" altLang="en-US" sz="2400" b="1" dirty="0">
                <a:solidFill>
                  <a:srgbClr val="9A0001"/>
                </a:solidFill>
                <a:latin typeface="+mn-ea"/>
                <a:cs typeface="+mn-ea"/>
                <a:sym typeface="Arial" panose="020B0604020202020204" pitchFamily="34" charset="0"/>
              </a:rPr>
              <a:t>业务价值</a:t>
            </a:r>
          </a:p>
        </p:txBody>
      </p:sp>
      <p:sp>
        <p:nvSpPr>
          <p:cNvPr id="7" name="文本框 6">
            <a:extLst>
              <a:ext uri="{FF2B5EF4-FFF2-40B4-BE49-F238E27FC236}">
                <a16:creationId xmlns:a16="http://schemas.microsoft.com/office/drawing/2014/main" id="{B95ED693-92BB-1241-A4EC-F5F67D7CF3C3}"/>
              </a:ext>
            </a:extLst>
          </p:cNvPr>
          <p:cNvSpPr txBox="1"/>
          <p:nvPr/>
        </p:nvSpPr>
        <p:spPr>
          <a:xfrm>
            <a:off x="5490709" y="1453118"/>
            <a:ext cx="4758034" cy="1422377"/>
          </a:xfrm>
          <a:prstGeom prst="rect">
            <a:avLst/>
          </a:prstGeom>
          <a:noFill/>
        </p:spPr>
        <p:txBody>
          <a:bodyPr wrap="none" rtlCol="0">
            <a:spAutoFit/>
          </a:bodyPr>
          <a:lstStyle/>
          <a:p>
            <a:pPr>
              <a:lnSpc>
                <a:spcPct val="150000"/>
              </a:lnSpc>
            </a:pPr>
            <a:r>
              <a:rPr lang="en-US" altLang="zh-CN" sz="2000" dirty="0">
                <a:latin typeface="+mn-ea"/>
              </a:rPr>
              <a:t>1.</a:t>
            </a:r>
            <a:r>
              <a:rPr lang="zh-CN" altLang="en-US" sz="2000" dirty="0">
                <a:latin typeface="+mn-ea"/>
              </a:rPr>
              <a:t>不支持多人协同、数据无法持久化保存</a:t>
            </a:r>
          </a:p>
          <a:p>
            <a:pPr>
              <a:lnSpc>
                <a:spcPct val="150000"/>
              </a:lnSpc>
            </a:pPr>
            <a:r>
              <a:rPr lang="en-US" altLang="zh-CN" sz="2000" dirty="0">
                <a:latin typeface="+mn-ea"/>
              </a:rPr>
              <a:t>2.</a:t>
            </a:r>
            <a:r>
              <a:rPr lang="zh-CN" altLang="en-US" sz="2000" dirty="0">
                <a:latin typeface="+mn-ea"/>
              </a:rPr>
              <a:t>操作繁琐</a:t>
            </a:r>
          </a:p>
          <a:p>
            <a:pPr>
              <a:lnSpc>
                <a:spcPct val="150000"/>
              </a:lnSpc>
            </a:pPr>
            <a:r>
              <a:rPr lang="en-US" altLang="zh-CN" sz="2000" dirty="0">
                <a:latin typeface="+mn-ea"/>
              </a:rPr>
              <a:t>3.</a:t>
            </a:r>
            <a:r>
              <a:rPr lang="zh-CN" altLang="en-US" sz="2000" dirty="0">
                <a:latin typeface="+mn-ea"/>
              </a:rPr>
              <a:t>业务代码侵入</a:t>
            </a:r>
          </a:p>
        </p:txBody>
      </p:sp>
      <p:sp>
        <p:nvSpPr>
          <p:cNvPr id="9" name="文本框 8">
            <a:extLst>
              <a:ext uri="{FF2B5EF4-FFF2-40B4-BE49-F238E27FC236}">
                <a16:creationId xmlns:a16="http://schemas.microsoft.com/office/drawing/2014/main" id="{B2C7A6D7-F790-C348-88E5-DD9FD04E19FD}"/>
              </a:ext>
            </a:extLst>
          </p:cNvPr>
          <p:cNvSpPr txBox="1"/>
          <p:nvPr/>
        </p:nvSpPr>
        <p:spPr>
          <a:xfrm>
            <a:off x="5490709" y="3479412"/>
            <a:ext cx="3504486" cy="960712"/>
          </a:xfrm>
          <a:prstGeom prst="rect">
            <a:avLst/>
          </a:prstGeom>
          <a:noFill/>
        </p:spPr>
        <p:txBody>
          <a:bodyPr wrap="none" rtlCol="0">
            <a:spAutoFit/>
          </a:bodyPr>
          <a:lstStyle/>
          <a:p>
            <a:pPr>
              <a:lnSpc>
                <a:spcPct val="150000"/>
              </a:lnSpc>
            </a:pPr>
            <a:r>
              <a:rPr lang="en-US" altLang="zh-CN" sz="2000" dirty="0">
                <a:latin typeface="+mn-ea"/>
              </a:rPr>
              <a:t>1.</a:t>
            </a:r>
            <a:r>
              <a:rPr lang="zh-CN" altLang="en-US" sz="2000" dirty="0">
                <a:latin typeface="+mn-ea"/>
              </a:rPr>
              <a:t>统一多个网络库</a:t>
            </a:r>
          </a:p>
          <a:p>
            <a:pPr>
              <a:lnSpc>
                <a:spcPct val="150000"/>
              </a:lnSpc>
            </a:pPr>
            <a:r>
              <a:rPr lang="en-US" altLang="zh-CN" sz="2000" dirty="0">
                <a:latin typeface="+mn-ea"/>
              </a:rPr>
              <a:t>2.</a:t>
            </a:r>
            <a:r>
              <a:rPr lang="en" altLang="zh-CN" sz="2000" dirty="0">
                <a:latin typeface="+mn-ea"/>
              </a:rPr>
              <a:t>AOP</a:t>
            </a:r>
            <a:r>
              <a:rPr lang="zh-CN" altLang="en-US" sz="2000" dirty="0">
                <a:latin typeface="+mn-ea"/>
              </a:rPr>
              <a:t>插装，业务代码零侵入</a:t>
            </a:r>
          </a:p>
        </p:txBody>
      </p:sp>
      <p:sp>
        <p:nvSpPr>
          <p:cNvPr id="10" name="文本框 9">
            <a:extLst>
              <a:ext uri="{FF2B5EF4-FFF2-40B4-BE49-F238E27FC236}">
                <a16:creationId xmlns:a16="http://schemas.microsoft.com/office/drawing/2014/main" id="{0BAACE8E-FDAE-B64E-A7F0-0E37ECBFA123}"/>
              </a:ext>
            </a:extLst>
          </p:cNvPr>
          <p:cNvSpPr txBox="1"/>
          <p:nvPr/>
        </p:nvSpPr>
        <p:spPr>
          <a:xfrm>
            <a:off x="5490709" y="5094510"/>
            <a:ext cx="5014514" cy="1422377"/>
          </a:xfrm>
          <a:prstGeom prst="rect">
            <a:avLst/>
          </a:prstGeom>
          <a:noFill/>
        </p:spPr>
        <p:txBody>
          <a:bodyPr wrap="none" rtlCol="0">
            <a:spAutoFit/>
          </a:bodyPr>
          <a:lstStyle/>
          <a:p>
            <a:pPr>
              <a:lnSpc>
                <a:spcPct val="150000"/>
              </a:lnSpc>
            </a:pPr>
            <a:r>
              <a:rPr lang="en-US" altLang="zh-CN" sz="2000" dirty="0">
                <a:latin typeface="+mn-ea"/>
              </a:rPr>
              <a:t>1.</a:t>
            </a:r>
            <a:r>
              <a:rPr lang="zh-CN" altLang="en-US" sz="2000" dirty="0">
                <a:latin typeface="+mn-ea"/>
              </a:rPr>
              <a:t>统一工具，降低学习成本</a:t>
            </a:r>
          </a:p>
          <a:p>
            <a:pPr>
              <a:lnSpc>
                <a:spcPct val="150000"/>
              </a:lnSpc>
            </a:pPr>
            <a:r>
              <a:rPr lang="en-US" altLang="zh-CN" sz="2000" dirty="0">
                <a:latin typeface="+mn-ea"/>
              </a:rPr>
              <a:t>2.</a:t>
            </a:r>
            <a:r>
              <a:rPr lang="zh-CN" altLang="en-US" sz="2000" dirty="0">
                <a:latin typeface="+mn-ea"/>
              </a:rPr>
              <a:t>多人协同，提升研发效率</a:t>
            </a:r>
            <a:r>
              <a:rPr lang="en-US" altLang="zh-CN" sz="2000" dirty="0">
                <a:latin typeface="+mn-ea"/>
              </a:rPr>
              <a:t>100%</a:t>
            </a:r>
          </a:p>
          <a:p>
            <a:pPr>
              <a:lnSpc>
                <a:spcPct val="150000"/>
              </a:lnSpc>
            </a:pPr>
            <a:r>
              <a:rPr lang="en-US" altLang="zh-CN" sz="2000" dirty="0">
                <a:latin typeface="+mn-ea"/>
              </a:rPr>
              <a:t>3.</a:t>
            </a:r>
            <a:r>
              <a:rPr lang="zh-CN" altLang="en-US" sz="2000" dirty="0">
                <a:latin typeface="+mn-ea"/>
              </a:rPr>
              <a:t>业务代码无污染，保证线上代码交付质量</a:t>
            </a:r>
          </a:p>
        </p:txBody>
      </p:sp>
      <p:pic>
        <p:nvPicPr>
          <p:cNvPr id="2" name="图片 1">
            <a:extLst>
              <a:ext uri="{FF2B5EF4-FFF2-40B4-BE49-F238E27FC236}">
                <a16:creationId xmlns:a16="http://schemas.microsoft.com/office/drawing/2014/main" id="{A0734276-F330-1E4C-B040-F28D7E15B702}"/>
              </a:ext>
            </a:extLst>
          </p:cNvPr>
          <p:cNvPicPr>
            <a:picLocks noChangeAspect="1"/>
          </p:cNvPicPr>
          <p:nvPr/>
        </p:nvPicPr>
        <p:blipFill>
          <a:blip r:embed="rId3"/>
          <a:stretch>
            <a:fillRect/>
          </a:stretch>
        </p:blipFill>
        <p:spPr>
          <a:xfrm>
            <a:off x="442913" y="1246284"/>
            <a:ext cx="4915046" cy="4890532"/>
          </a:xfrm>
          <a:prstGeom prst="rect">
            <a:avLst/>
          </a:prstGeom>
        </p:spPr>
      </p:pic>
    </p:spTree>
    <p:extLst>
      <p:ext uri="{BB962C8B-B14F-4D97-AF65-F5344CB8AC3E}">
        <p14:creationId xmlns:p14="http://schemas.microsoft.com/office/powerpoint/2010/main" val="828562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en-US" altLang="zh-CN" dirty="0" err="1">
                <a:sym typeface="Arial" panose="020B0604020202020204" pitchFamily="34" charset="0"/>
              </a:rPr>
              <a:t>DoKit</a:t>
            </a:r>
            <a:r>
              <a:rPr lang="zh-CN" altLang="en-US" dirty="0">
                <a:sym typeface="Arial" panose="020B0604020202020204" pitchFamily="34" charset="0"/>
              </a:rPr>
              <a:t>业务洞察</a:t>
            </a:r>
            <a:r>
              <a:rPr lang="en-US" altLang="zh-CN" dirty="0">
                <a:sym typeface="Arial" panose="020B0604020202020204" pitchFamily="34" charset="0"/>
              </a:rPr>
              <a:t>--</a:t>
            </a:r>
            <a:r>
              <a:rPr lang="zh-CN" altLang="en-US" dirty="0">
                <a:sym typeface="Arial" panose="020B0604020202020204" pitchFamily="34" charset="0"/>
              </a:rPr>
              <a:t>健康体检</a:t>
            </a:r>
          </a:p>
        </p:txBody>
      </p:sp>
      <p:sp>
        <p:nvSpPr>
          <p:cNvPr id="5" name="文本框 4">
            <a:extLst>
              <a:ext uri="{FF2B5EF4-FFF2-40B4-BE49-F238E27FC236}">
                <a16:creationId xmlns:a16="http://schemas.microsoft.com/office/drawing/2014/main" id="{A53380E6-E101-3841-94BA-747C7C036E6E}"/>
              </a:ext>
            </a:extLst>
          </p:cNvPr>
          <p:cNvSpPr txBox="1"/>
          <p:nvPr/>
        </p:nvSpPr>
        <p:spPr>
          <a:xfrm>
            <a:off x="5490709" y="1180207"/>
            <a:ext cx="800219" cy="461665"/>
          </a:xfrm>
          <a:prstGeom prst="rect">
            <a:avLst/>
          </a:prstGeom>
          <a:noFill/>
        </p:spPr>
        <p:txBody>
          <a:bodyPr wrap="none" rtlCol="0">
            <a:spAutoFit/>
          </a:bodyPr>
          <a:lstStyle/>
          <a:p>
            <a:r>
              <a:rPr kumimoji="1" lang="zh-CN" altLang="en-US" sz="2400" b="1" dirty="0">
                <a:solidFill>
                  <a:srgbClr val="9A0001"/>
                </a:solidFill>
                <a:latin typeface="+mn-ea"/>
                <a:cs typeface="+mn-ea"/>
                <a:sym typeface="Arial" panose="020B0604020202020204" pitchFamily="34" charset="0"/>
              </a:rPr>
              <a:t>痛点</a:t>
            </a:r>
          </a:p>
        </p:txBody>
      </p:sp>
      <p:sp>
        <p:nvSpPr>
          <p:cNvPr id="28" name="文本框 27">
            <a:extLst>
              <a:ext uri="{FF2B5EF4-FFF2-40B4-BE49-F238E27FC236}">
                <a16:creationId xmlns:a16="http://schemas.microsoft.com/office/drawing/2014/main" id="{97A70655-AE4D-BB44-ABD9-A7BD9E488D00}"/>
              </a:ext>
            </a:extLst>
          </p:cNvPr>
          <p:cNvSpPr txBox="1"/>
          <p:nvPr/>
        </p:nvSpPr>
        <p:spPr>
          <a:xfrm>
            <a:off x="5490709" y="2808517"/>
            <a:ext cx="1415772" cy="461665"/>
          </a:xfrm>
          <a:prstGeom prst="rect">
            <a:avLst/>
          </a:prstGeom>
          <a:noFill/>
        </p:spPr>
        <p:txBody>
          <a:bodyPr wrap="none" rtlCol="0">
            <a:spAutoFit/>
          </a:bodyPr>
          <a:lstStyle/>
          <a:p>
            <a:r>
              <a:rPr kumimoji="1" lang="zh-CN" altLang="en-US" sz="2400" b="1" dirty="0">
                <a:solidFill>
                  <a:srgbClr val="9A0001"/>
                </a:solidFill>
                <a:latin typeface="+mn-ea"/>
                <a:cs typeface="+mn-ea"/>
                <a:sym typeface="Arial" panose="020B0604020202020204" pitchFamily="34" charset="0"/>
              </a:rPr>
              <a:t>解决方案</a:t>
            </a:r>
          </a:p>
        </p:txBody>
      </p:sp>
      <p:sp>
        <p:nvSpPr>
          <p:cNvPr id="30" name="文本框 29">
            <a:extLst>
              <a:ext uri="{FF2B5EF4-FFF2-40B4-BE49-F238E27FC236}">
                <a16:creationId xmlns:a16="http://schemas.microsoft.com/office/drawing/2014/main" id="{007B3134-4CE1-7E44-85FA-01B5327ABB7C}"/>
              </a:ext>
            </a:extLst>
          </p:cNvPr>
          <p:cNvSpPr txBox="1"/>
          <p:nvPr/>
        </p:nvSpPr>
        <p:spPr>
          <a:xfrm>
            <a:off x="5490709" y="4538227"/>
            <a:ext cx="1415772" cy="461665"/>
          </a:xfrm>
          <a:prstGeom prst="rect">
            <a:avLst/>
          </a:prstGeom>
          <a:noFill/>
        </p:spPr>
        <p:txBody>
          <a:bodyPr wrap="none" rtlCol="0">
            <a:spAutoFit/>
          </a:bodyPr>
          <a:lstStyle/>
          <a:p>
            <a:r>
              <a:rPr kumimoji="1" lang="zh-CN" altLang="en-US" sz="2400" b="1" dirty="0">
                <a:solidFill>
                  <a:srgbClr val="9A0001"/>
                </a:solidFill>
                <a:latin typeface="+mn-ea"/>
                <a:cs typeface="+mn-ea"/>
                <a:sym typeface="Arial" panose="020B0604020202020204" pitchFamily="34" charset="0"/>
              </a:rPr>
              <a:t>业务价值</a:t>
            </a:r>
          </a:p>
        </p:txBody>
      </p:sp>
      <p:sp>
        <p:nvSpPr>
          <p:cNvPr id="7" name="文本框 6">
            <a:extLst>
              <a:ext uri="{FF2B5EF4-FFF2-40B4-BE49-F238E27FC236}">
                <a16:creationId xmlns:a16="http://schemas.microsoft.com/office/drawing/2014/main" id="{B95ED693-92BB-1241-A4EC-F5F67D7CF3C3}"/>
              </a:ext>
            </a:extLst>
          </p:cNvPr>
          <p:cNvSpPr txBox="1"/>
          <p:nvPr/>
        </p:nvSpPr>
        <p:spPr>
          <a:xfrm>
            <a:off x="5490709" y="1725261"/>
            <a:ext cx="6040436" cy="961225"/>
          </a:xfrm>
          <a:prstGeom prst="rect">
            <a:avLst/>
          </a:prstGeom>
          <a:noFill/>
        </p:spPr>
        <p:txBody>
          <a:bodyPr wrap="none" rtlCol="0">
            <a:spAutoFit/>
          </a:bodyPr>
          <a:lstStyle/>
          <a:p>
            <a:pPr>
              <a:lnSpc>
                <a:spcPct val="150000"/>
              </a:lnSpc>
            </a:pPr>
            <a:r>
              <a:rPr lang="en-US" altLang="zh-CN" sz="2000" dirty="0">
                <a:solidFill>
                  <a:srgbClr val="3F3F3F"/>
                </a:solidFill>
                <a:latin typeface="+mn-ea"/>
                <a:cs typeface="Microsoft YaHei" charset="-122"/>
              </a:rPr>
              <a:t>1.</a:t>
            </a:r>
            <a:r>
              <a:rPr lang="zh-CN" altLang="en-US" sz="2000" dirty="0">
                <a:solidFill>
                  <a:srgbClr val="3F3F3F"/>
                </a:solidFill>
                <a:latin typeface="+mn-ea"/>
                <a:cs typeface="Microsoft YaHei" charset="-122"/>
              </a:rPr>
              <a:t>性能数据杂乱，产生的数据没有统一的备份和记录</a:t>
            </a:r>
          </a:p>
          <a:p>
            <a:pPr>
              <a:lnSpc>
                <a:spcPct val="150000"/>
              </a:lnSpc>
            </a:pPr>
            <a:r>
              <a:rPr lang="en-US" altLang="zh-CN" sz="2000" dirty="0">
                <a:solidFill>
                  <a:srgbClr val="3F3F3F"/>
                </a:solidFill>
                <a:latin typeface="+mn-ea"/>
                <a:cs typeface="Microsoft YaHei" charset="-122"/>
              </a:rPr>
              <a:t>2.</a:t>
            </a:r>
            <a:r>
              <a:rPr lang="zh-CN" altLang="en-US" sz="2000" dirty="0">
                <a:solidFill>
                  <a:srgbClr val="3F3F3F"/>
                </a:solidFill>
                <a:latin typeface="+mn-ea"/>
                <a:cs typeface="Microsoft YaHei" charset="-122"/>
              </a:rPr>
              <a:t>操作繁琐、定位问题成本太高</a:t>
            </a:r>
          </a:p>
        </p:txBody>
      </p:sp>
      <p:sp>
        <p:nvSpPr>
          <p:cNvPr id="9" name="文本框 8">
            <a:extLst>
              <a:ext uri="{FF2B5EF4-FFF2-40B4-BE49-F238E27FC236}">
                <a16:creationId xmlns:a16="http://schemas.microsoft.com/office/drawing/2014/main" id="{B2C7A6D7-F790-C348-88E5-DD9FD04E19FD}"/>
              </a:ext>
            </a:extLst>
          </p:cNvPr>
          <p:cNvSpPr txBox="1"/>
          <p:nvPr/>
        </p:nvSpPr>
        <p:spPr>
          <a:xfrm>
            <a:off x="5490709" y="3327011"/>
            <a:ext cx="6553397" cy="961225"/>
          </a:xfrm>
          <a:prstGeom prst="rect">
            <a:avLst/>
          </a:prstGeom>
          <a:noFill/>
        </p:spPr>
        <p:txBody>
          <a:bodyPr wrap="none" rtlCol="0">
            <a:spAutoFit/>
          </a:bodyPr>
          <a:lstStyle/>
          <a:p>
            <a:pPr>
              <a:lnSpc>
                <a:spcPct val="150000"/>
              </a:lnSpc>
            </a:pPr>
            <a:r>
              <a:rPr lang="en-US" altLang="zh-CN" sz="2000" dirty="0">
                <a:solidFill>
                  <a:srgbClr val="3F3F3F"/>
                </a:solidFill>
                <a:latin typeface="+mn-ea"/>
                <a:cs typeface="Microsoft YaHei" charset="-122"/>
              </a:rPr>
              <a:t>1.</a:t>
            </a:r>
            <a:r>
              <a:rPr lang="zh-CN" altLang="en-US" sz="2000" dirty="0">
                <a:solidFill>
                  <a:srgbClr val="3F3F3F"/>
                </a:solidFill>
                <a:latin typeface="+mn-ea"/>
                <a:cs typeface="Microsoft YaHei" charset="-122"/>
              </a:rPr>
              <a:t>打通</a:t>
            </a:r>
            <a:r>
              <a:rPr lang="en-US" altLang="zh-CN" sz="2000" dirty="0" err="1">
                <a:solidFill>
                  <a:srgbClr val="3F3F3F"/>
                </a:solidFill>
                <a:latin typeface="+mn-ea"/>
                <a:cs typeface="Microsoft YaHei" charset="-122"/>
              </a:rPr>
              <a:t>DoKit</a:t>
            </a:r>
            <a:r>
              <a:rPr lang="zh-CN" altLang="en-US" sz="2000" dirty="0">
                <a:solidFill>
                  <a:srgbClr val="3F3F3F"/>
                </a:solidFill>
                <a:latin typeface="+mn-ea"/>
                <a:cs typeface="Microsoft YaHei" charset="-122"/>
              </a:rPr>
              <a:t>所有性能工具，提供一键式操作</a:t>
            </a:r>
          </a:p>
          <a:p>
            <a:pPr>
              <a:lnSpc>
                <a:spcPct val="150000"/>
              </a:lnSpc>
            </a:pPr>
            <a:r>
              <a:rPr lang="en-US" altLang="zh-CN" sz="2000" dirty="0">
                <a:solidFill>
                  <a:srgbClr val="3F3F3F"/>
                </a:solidFill>
                <a:latin typeface="+mn-ea"/>
                <a:cs typeface="Microsoft YaHei" charset="-122"/>
              </a:rPr>
              <a:t>2.</a:t>
            </a:r>
            <a:r>
              <a:rPr lang="zh-CN" altLang="en-US" sz="2000" dirty="0">
                <a:solidFill>
                  <a:srgbClr val="3F3F3F"/>
                </a:solidFill>
                <a:latin typeface="+mn-ea"/>
                <a:cs typeface="Microsoft YaHei" charset="-122"/>
              </a:rPr>
              <a:t>打通平台端，支持数据持久化和图表化并给出优化建议</a:t>
            </a:r>
          </a:p>
        </p:txBody>
      </p:sp>
      <p:sp>
        <p:nvSpPr>
          <p:cNvPr id="10" name="文本框 9">
            <a:extLst>
              <a:ext uri="{FF2B5EF4-FFF2-40B4-BE49-F238E27FC236}">
                <a16:creationId xmlns:a16="http://schemas.microsoft.com/office/drawing/2014/main" id="{0BAACE8E-FDAE-B64E-A7F0-0E37ECBFA123}"/>
              </a:ext>
            </a:extLst>
          </p:cNvPr>
          <p:cNvSpPr txBox="1"/>
          <p:nvPr/>
        </p:nvSpPr>
        <p:spPr>
          <a:xfrm>
            <a:off x="5490709" y="5094510"/>
            <a:ext cx="5270995" cy="1422890"/>
          </a:xfrm>
          <a:prstGeom prst="rect">
            <a:avLst/>
          </a:prstGeom>
          <a:noFill/>
        </p:spPr>
        <p:txBody>
          <a:bodyPr wrap="none" rtlCol="0">
            <a:spAutoFit/>
          </a:bodyPr>
          <a:lstStyle/>
          <a:p>
            <a:pPr>
              <a:lnSpc>
                <a:spcPct val="150000"/>
              </a:lnSpc>
            </a:pPr>
            <a:r>
              <a:rPr lang="en-US" altLang="zh-CN" sz="2000" dirty="0">
                <a:solidFill>
                  <a:srgbClr val="3F3F3F"/>
                </a:solidFill>
                <a:latin typeface="+mn-ea"/>
                <a:cs typeface="Microsoft YaHei" charset="-122"/>
              </a:rPr>
              <a:t>1.</a:t>
            </a:r>
            <a:r>
              <a:rPr lang="zh-CN" altLang="en-US" sz="2000" dirty="0">
                <a:solidFill>
                  <a:srgbClr val="3F3F3F"/>
                </a:solidFill>
                <a:latin typeface="+mn-ea"/>
                <a:cs typeface="Microsoft YaHei" charset="-122"/>
              </a:rPr>
              <a:t>一键式操作，提升你的性能数据采集效率</a:t>
            </a:r>
          </a:p>
          <a:p>
            <a:pPr>
              <a:lnSpc>
                <a:spcPct val="150000"/>
              </a:lnSpc>
            </a:pPr>
            <a:r>
              <a:rPr lang="en-US" altLang="zh-CN" sz="2000" dirty="0">
                <a:solidFill>
                  <a:srgbClr val="3F3F3F"/>
                </a:solidFill>
                <a:latin typeface="+mn-ea"/>
                <a:cs typeface="Microsoft YaHei" charset="-122"/>
              </a:rPr>
              <a:t>2.</a:t>
            </a:r>
            <a:r>
              <a:rPr lang="zh-CN" altLang="en-US" sz="2000" dirty="0">
                <a:solidFill>
                  <a:srgbClr val="3F3F3F"/>
                </a:solidFill>
                <a:latin typeface="+mn-ea"/>
                <a:cs typeface="Microsoft YaHei" charset="-122"/>
              </a:rPr>
              <a:t>数据全面，全方位提现你的每一个性能指标</a:t>
            </a:r>
          </a:p>
          <a:p>
            <a:pPr>
              <a:lnSpc>
                <a:spcPct val="150000"/>
              </a:lnSpc>
            </a:pPr>
            <a:r>
              <a:rPr lang="en-US" altLang="zh-CN" sz="2000" dirty="0">
                <a:solidFill>
                  <a:srgbClr val="3F3F3F"/>
                </a:solidFill>
                <a:latin typeface="+mn-ea"/>
                <a:cs typeface="Microsoft YaHei" charset="-122"/>
              </a:rPr>
              <a:t>3.</a:t>
            </a:r>
            <a:r>
              <a:rPr lang="zh-CN" altLang="en-US" sz="2000" dirty="0">
                <a:solidFill>
                  <a:srgbClr val="3F3F3F"/>
                </a:solidFill>
                <a:latin typeface="+mn-ea"/>
                <a:cs typeface="Microsoft YaHei" charset="-122"/>
              </a:rPr>
              <a:t>数据可视化，方便展现和定位你的性能瓶颈</a:t>
            </a:r>
          </a:p>
        </p:txBody>
      </p:sp>
      <p:pic>
        <p:nvPicPr>
          <p:cNvPr id="3" name="图片 2">
            <a:extLst>
              <a:ext uri="{FF2B5EF4-FFF2-40B4-BE49-F238E27FC236}">
                <a16:creationId xmlns:a16="http://schemas.microsoft.com/office/drawing/2014/main" id="{895343DD-6001-B74F-9207-5186A2F504EB}"/>
              </a:ext>
            </a:extLst>
          </p:cNvPr>
          <p:cNvPicPr>
            <a:picLocks noChangeAspect="1"/>
          </p:cNvPicPr>
          <p:nvPr/>
        </p:nvPicPr>
        <p:blipFill>
          <a:blip r:embed="rId3"/>
          <a:stretch>
            <a:fillRect/>
          </a:stretch>
        </p:blipFill>
        <p:spPr>
          <a:xfrm>
            <a:off x="344939" y="1136991"/>
            <a:ext cx="5055193" cy="5067863"/>
          </a:xfrm>
          <a:prstGeom prst="rect">
            <a:avLst/>
          </a:prstGeom>
        </p:spPr>
      </p:pic>
    </p:spTree>
    <p:extLst>
      <p:ext uri="{BB962C8B-B14F-4D97-AF65-F5344CB8AC3E}">
        <p14:creationId xmlns:p14="http://schemas.microsoft.com/office/powerpoint/2010/main" val="1061413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en-US" altLang="zh-CN" dirty="0" err="1">
                <a:sym typeface="Arial" panose="020B0604020202020204" pitchFamily="34" charset="0"/>
              </a:rPr>
              <a:t>DoKit</a:t>
            </a:r>
            <a:r>
              <a:rPr lang="zh-CN" altLang="en-US" dirty="0">
                <a:sym typeface="Arial" panose="020B0604020202020204" pitchFamily="34" charset="0"/>
              </a:rPr>
              <a:t>业务洞察</a:t>
            </a:r>
            <a:r>
              <a:rPr lang="en-US" altLang="zh-CN" dirty="0">
                <a:sym typeface="Arial" panose="020B0604020202020204" pitchFamily="34" charset="0"/>
              </a:rPr>
              <a:t>--</a:t>
            </a:r>
            <a:r>
              <a:rPr lang="zh-CN" altLang="en-US" dirty="0">
                <a:sym typeface="Arial" panose="020B0604020202020204" pitchFamily="34" charset="0"/>
              </a:rPr>
              <a:t>文件同步助手</a:t>
            </a:r>
          </a:p>
        </p:txBody>
      </p:sp>
      <p:sp>
        <p:nvSpPr>
          <p:cNvPr id="5" name="文本框 4">
            <a:extLst>
              <a:ext uri="{FF2B5EF4-FFF2-40B4-BE49-F238E27FC236}">
                <a16:creationId xmlns:a16="http://schemas.microsoft.com/office/drawing/2014/main" id="{A53380E6-E101-3841-94BA-747C7C036E6E}"/>
              </a:ext>
            </a:extLst>
          </p:cNvPr>
          <p:cNvSpPr txBox="1"/>
          <p:nvPr/>
        </p:nvSpPr>
        <p:spPr>
          <a:xfrm>
            <a:off x="5490709" y="1038690"/>
            <a:ext cx="800219" cy="461665"/>
          </a:xfrm>
          <a:prstGeom prst="rect">
            <a:avLst/>
          </a:prstGeom>
          <a:noFill/>
        </p:spPr>
        <p:txBody>
          <a:bodyPr wrap="none" rtlCol="0">
            <a:spAutoFit/>
          </a:bodyPr>
          <a:lstStyle/>
          <a:p>
            <a:r>
              <a:rPr kumimoji="1" lang="zh-CN" altLang="en-US" sz="2400" b="1" dirty="0">
                <a:solidFill>
                  <a:srgbClr val="9A0001"/>
                </a:solidFill>
                <a:latin typeface="+mn-ea"/>
                <a:cs typeface="+mn-ea"/>
                <a:sym typeface="Arial" panose="020B0604020202020204" pitchFamily="34" charset="0"/>
              </a:rPr>
              <a:t>痛点</a:t>
            </a:r>
          </a:p>
        </p:txBody>
      </p:sp>
      <p:sp>
        <p:nvSpPr>
          <p:cNvPr id="28" name="文本框 27">
            <a:extLst>
              <a:ext uri="{FF2B5EF4-FFF2-40B4-BE49-F238E27FC236}">
                <a16:creationId xmlns:a16="http://schemas.microsoft.com/office/drawing/2014/main" id="{97A70655-AE4D-BB44-ABD9-A7BD9E488D00}"/>
              </a:ext>
            </a:extLst>
          </p:cNvPr>
          <p:cNvSpPr txBox="1"/>
          <p:nvPr/>
        </p:nvSpPr>
        <p:spPr>
          <a:xfrm>
            <a:off x="5490709" y="2982693"/>
            <a:ext cx="1415772" cy="461665"/>
          </a:xfrm>
          <a:prstGeom prst="rect">
            <a:avLst/>
          </a:prstGeom>
          <a:noFill/>
        </p:spPr>
        <p:txBody>
          <a:bodyPr wrap="none" rtlCol="0">
            <a:spAutoFit/>
          </a:bodyPr>
          <a:lstStyle/>
          <a:p>
            <a:r>
              <a:rPr kumimoji="1" lang="zh-CN" altLang="en-US" sz="2400" b="1" dirty="0">
                <a:solidFill>
                  <a:srgbClr val="9A0001"/>
                </a:solidFill>
                <a:latin typeface="+mn-ea"/>
                <a:cs typeface="+mn-ea"/>
                <a:sym typeface="Arial" panose="020B0604020202020204" pitchFamily="34" charset="0"/>
              </a:rPr>
              <a:t>解决方案</a:t>
            </a:r>
          </a:p>
        </p:txBody>
      </p:sp>
      <p:sp>
        <p:nvSpPr>
          <p:cNvPr id="30" name="文本框 29">
            <a:extLst>
              <a:ext uri="{FF2B5EF4-FFF2-40B4-BE49-F238E27FC236}">
                <a16:creationId xmlns:a16="http://schemas.microsoft.com/office/drawing/2014/main" id="{007B3134-4CE1-7E44-85FA-01B5327ABB7C}"/>
              </a:ext>
            </a:extLst>
          </p:cNvPr>
          <p:cNvSpPr txBox="1"/>
          <p:nvPr/>
        </p:nvSpPr>
        <p:spPr>
          <a:xfrm>
            <a:off x="5490709" y="4603543"/>
            <a:ext cx="1415772" cy="461665"/>
          </a:xfrm>
          <a:prstGeom prst="rect">
            <a:avLst/>
          </a:prstGeom>
          <a:noFill/>
        </p:spPr>
        <p:txBody>
          <a:bodyPr wrap="none" rtlCol="0">
            <a:spAutoFit/>
          </a:bodyPr>
          <a:lstStyle/>
          <a:p>
            <a:r>
              <a:rPr kumimoji="1" lang="zh-CN" altLang="en-US" sz="2400" b="1" dirty="0">
                <a:solidFill>
                  <a:srgbClr val="9A0001"/>
                </a:solidFill>
                <a:latin typeface="+mn-ea"/>
                <a:cs typeface="+mn-ea"/>
                <a:sym typeface="Arial" panose="020B0604020202020204" pitchFamily="34" charset="0"/>
              </a:rPr>
              <a:t>业务价值</a:t>
            </a:r>
          </a:p>
        </p:txBody>
      </p:sp>
      <p:sp>
        <p:nvSpPr>
          <p:cNvPr id="7" name="文本框 6">
            <a:extLst>
              <a:ext uri="{FF2B5EF4-FFF2-40B4-BE49-F238E27FC236}">
                <a16:creationId xmlns:a16="http://schemas.microsoft.com/office/drawing/2014/main" id="{B95ED693-92BB-1241-A4EC-F5F67D7CF3C3}"/>
              </a:ext>
            </a:extLst>
          </p:cNvPr>
          <p:cNvSpPr txBox="1"/>
          <p:nvPr/>
        </p:nvSpPr>
        <p:spPr>
          <a:xfrm>
            <a:off x="5490709" y="1507545"/>
            <a:ext cx="6282489" cy="1422890"/>
          </a:xfrm>
          <a:prstGeom prst="rect">
            <a:avLst/>
          </a:prstGeom>
          <a:noFill/>
        </p:spPr>
        <p:txBody>
          <a:bodyPr wrap="none" rtlCol="0">
            <a:spAutoFit/>
          </a:bodyPr>
          <a:lstStyle/>
          <a:p>
            <a:pPr>
              <a:lnSpc>
                <a:spcPct val="150000"/>
              </a:lnSpc>
            </a:pPr>
            <a:r>
              <a:rPr lang="en-US" altLang="zh-CN" sz="2000" dirty="0">
                <a:latin typeface="+mn-ea"/>
              </a:rPr>
              <a:t>1.</a:t>
            </a:r>
            <a:r>
              <a:rPr lang="zh-CN" altLang="en-US" sz="2000" dirty="0">
                <a:latin typeface="+mn-ea"/>
              </a:rPr>
              <a:t>终端屏幕尺寸限制，操作不便</a:t>
            </a:r>
          </a:p>
          <a:p>
            <a:pPr>
              <a:lnSpc>
                <a:spcPct val="150000"/>
              </a:lnSpc>
            </a:pPr>
            <a:r>
              <a:rPr lang="en-US" altLang="zh-CN" sz="2000" dirty="0">
                <a:latin typeface="+mn-ea"/>
              </a:rPr>
              <a:t>2.</a:t>
            </a:r>
            <a:r>
              <a:rPr lang="zh-CN" altLang="en-US" sz="2000" dirty="0">
                <a:latin typeface="+mn-ea"/>
              </a:rPr>
              <a:t>无法针对手机空间进行多人协同操作</a:t>
            </a:r>
          </a:p>
          <a:p>
            <a:pPr>
              <a:lnSpc>
                <a:spcPct val="150000"/>
              </a:lnSpc>
            </a:pPr>
            <a:r>
              <a:rPr lang="en-US" altLang="zh-CN" sz="2000" dirty="0">
                <a:latin typeface="+mn-ea"/>
              </a:rPr>
              <a:t>3.</a:t>
            </a:r>
            <a:r>
              <a:rPr lang="zh-CN" altLang="en-US" sz="2000" dirty="0">
                <a:latin typeface="+mn-ea"/>
              </a:rPr>
              <a:t>终端和</a:t>
            </a:r>
            <a:r>
              <a:rPr lang="en" altLang="zh-CN" sz="2000" dirty="0">
                <a:latin typeface="+mn-ea"/>
              </a:rPr>
              <a:t>PC</a:t>
            </a:r>
            <a:r>
              <a:rPr lang="zh-CN" altLang="en-US" sz="2000" dirty="0">
                <a:latin typeface="+mn-ea"/>
              </a:rPr>
              <a:t>无法直接交互，需要第三方工具同步</a:t>
            </a:r>
            <a:r>
              <a:rPr lang="en-US" altLang="zh-CN" sz="2000" dirty="0">
                <a:latin typeface="+mn-ea"/>
              </a:rPr>
              <a:t>(</a:t>
            </a:r>
            <a:r>
              <a:rPr lang="zh-CN" altLang="en-US" sz="2000" dirty="0">
                <a:latin typeface="+mn-ea"/>
              </a:rPr>
              <a:t>微信</a:t>
            </a:r>
            <a:r>
              <a:rPr lang="en-US" altLang="zh-CN" sz="2000" dirty="0">
                <a:latin typeface="+mn-ea"/>
              </a:rPr>
              <a:t>)</a:t>
            </a:r>
          </a:p>
        </p:txBody>
      </p:sp>
      <p:sp>
        <p:nvSpPr>
          <p:cNvPr id="9" name="文本框 8">
            <a:extLst>
              <a:ext uri="{FF2B5EF4-FFF2-40B4-BE49-F238E27FC236}">
                <a16:creationId xmlns:a16="http://schemas.microsoft.com/office/drawing/2014/main" id="{B2C7A6D7-F790-C348-88E5-DD9FD04E19FD}"/>
              </a:ext>
            </a:extLst>
          </p:cNvPr>
          <p:cNvSpPr txBox="1"/>
          <p:nvPr/>
        </p:nvSpPr>
        <p:spPr>
          <a:xfrm>
            <a:off x="5490709" y="3446755"/>
            <a:ext cx="6555000" cy="961225"/>
          </a:xfrm>
          <a:prstGeom prst="rect">
            <a:avLst/>
          </a:prstGeom>
          <a:noFill/>
        </p:spPr>
        <p:txBody>
          <a:bodyPr wrap="none" rtlCol="0">
            <a:spAutoFit/>
          </a:bodyPr>
          <a:lstStyle/>
          <a:p>
            <a:pPr>
              <a:lnSpc>
                <a:spcPct val="150000"/>
              </a:lnSpc>
            </a:pPr>
            <a:r>
              <a:rPr lang="en-US" altLang="zh-CN" sz="2000" dirty="0">
                <a:latin typeface="+mn-ea"/>
              </a:rPr>
              <a:t>1.</a:t>
            </a:r>
            <a:r>
              <a:rPr lang="zh-CN" altLang="en-US" sz="2000" dirty="0">
                <a:latin typeface="+mn-ea"/>
              </a:rPr>
              <a:t>通过直接在终端开启</a:t>
            </a:r>
            <a:r>
              <a:rPr lang="en" altLang="zh-CN" sz="2000" dirty="0">
                <a:latin typeface="+mn-ea"/>
              </a:rPr>
              <a:t>http</a:t>
            </a:r>
            <a:r>
              <a:rPr lang="zh-CN" altLang="en-US" sz="2000" dirty="0">
                <a:latin typeface="+mn-ea"/>
              </a:rPr>
              <a:t>服务并制定相关文件交互接口</a:t>
            </a:r>
          </a:p>
          <a:p>
            <a:pPr>
              <a:lnSpc>
                <a:spcPct val="150000"/>
              </a:lnSpc>
            </a:pPr>
            <a:r>
              <a:rPr lang="en-US" altLang="zh-CN" sz="2000" dirty="0">
                <a:latin typeface="+mn-ea"/>
              </a:rPr>
              <a:t>2.</a:t>
            </a:r>
            <a:r>
              <a:rPr lang="zh-CN" altLang="en-US" sz="2000" dirty="0">
                <a:latin typeface="+mn-ea"/>
              </a:rPr>
              <a:t>打通平台端，支持直接在</a:t>
            </a:r>
            <a:r>
              <a:rPr lang="en" altLang="zh-CN" sz="2000" dirty="0" err="1">
                <a:latin typeface="+mn-ea"/>
              </a:rPr>
              <a:t>DoKit</a:t>
            </a:r>
            <a:r>
              <a:rPr lang="zh-CN" altLang="en-US" sz="2000" dirty="0">
                <a:latin typeface="+mn-ea"/>
              </a:rPr>
              <a:t>平台上操作终端空间</a:t>
            </a:r>
          </a:p>
        </p:txBody>
      </p:sp>
      <p:sp>
        <p:nvSpPr>
          <p:cNvPr id="10" name="文本框 9">
            <a:extLst>
              <a:ext uri="{FF2B5EF4-FFF2-40B4-BE49-F238E27FC236}">
                <a16:creationId xmlns:a16="http://schemas.microsoft.com/office/drawing/2014/main" id="{0BAACE8E-FDAE-B64E-A7F0-0E37ECBFA123}"/>
              </a:ext>
            </a:extLst>
          </p:cNvPr>
          <p:cNvSpPr txBox="1"/>
          <p:nvPr/>
        </p:nvSpPr>
        <p:spPr>
          <a:xfrm>
            <a:off x="5490709" y="5094510"/>
            <a:ext cx="4501553" cy="1422890"/>
          </a:xfrm>
          <a:prstGeom prst="rect">
            <a:avLst/>
          </a:prstGeom>
          <a:noFill/>
        </p:spPr>
        <p:txBody>
          <a:bodyPr wrap="none" rtlCol="0">
            <a:spAutoFit/>
          </a:bodyPr>
          <a:lstStyle/>
          <a:p>
            <a:pPr>
              <a:lnSpc>
                <a:spcPct val="150000"/>
              </a:lnSpc>
            </a:pPr>
            <a:r>
              <a:rPr lang="en-US" altLang="zh-CN" sz="2000" dirty="0">
                <a:latin typeface="+mn-ea"/>
              </a:rPr>
              <a:t>1.</a:t>
            </a:r>
            <a:r>
              <a:rPr lang="zh-CN" altLang="en-US" sz="2000" dirty="0">
                <a:latin typeface="+mn-ea"/>
              </a:rPr>
              <a:t>终端空间透明，大屏操作更便捷</a:t>
            </a:r>
          </a:p>
          <a:p>
            <a:pPr>
              <a:lnSpc>
                <a:spcPct val="150000"/>
              </a:lnSpc>
            </a:pPr>
            <a:r>
              <a:rPr lang="en-US" altLang="zh-CN" sz="2000" dirty="0">
                <a:latin typeface="+mn-ea"/>
              </a:rPr>
              <a:t>2.</a:t>
            </a:r>
            <a:r>
              <a:rPr lang="zh-CN" altLang="en-US" sz="2000" dirty="0">
                <a:latin typeface="+mn-ea"/>
              </a:rPr>
              <a:t>终端控件多人共享，协同操作更便捷</a:t>
            </a:r>
          </a:p>
          <a:p>
            <a:pPr>
              <a:lnSpc>
                <a:spcPct val="150000"/>
              </a:lnSpc>
            </a:pPr>
            <a:r>
              <a:rPr lang="en-US" altLang="zh-CN" sz="2000" dirty="0">
                <a:latin typeface="+mn-ea"/>
              </a:rPr>
              <a:t>3.</a:t>
            </a:r>
            <a:r>
              <a:rPr lang="zh-CN" altLang="en-US" sz="2000" dirty="0">
                <a:latin typeface="+mn-ea"/>
              </a:rPr>
              <a:t>终端接口开放，方便社区自定义平台</a:t>
            </a:r>
          </a:p>
        </p:txBody>
      </p:sp>
      <p:pic>
        <p:nvPicPr>
          <p:cNvPr id="3" name="图片 2">
            <a:extLst>
              <a:ext uri="{FF2B5EF4-FFF2-40B4-BE49-F238E27FC236}">
                <a16:creationId xmlns:a16="http://schemas.microsoft.com/office/drawing/2014/main" id="{E299DE03-381E-A645-856F-5407B45716C0}"/>
              </a:ext>
            </a:extLst>
          </p:cNvPr>
          <p:cNvPicPr>
            <a:picLocks noChangeAspect="1"/>
          </p:cNvPicPr>
          <p:nvPr/>
        </p:nvPicPr>
        <p:blipFill>
          <a:blip r:embed="rId3"/>
          <a:stretch>
            <a:fillRect/>
          </a:stretch>
        </p:blipFill>
        <p:spPr>
          <a:xfrm>
            <a:off x="268516" y="1125777"/>
            <a:ext cx="5080000" cy="5080000"/>
          </a:xfrm>
          <a:prstGeom prst="rect">
            <a:avLst/>
          </a:prstGeom>
        </p:spPr>
      </p:pic>
    </p:spTree>
    <p:extLst>
      <p:ext uri="{BB962C8B-B14F-4D97-AF65-F5344CB8AC3E}">
        <p14:creationId xmlns:p14="http://schemas.microsoft.com/office/powerpoint/2010/main" val="3982621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en-US" altLang="zh-CN" dirty="0" err="1">
                <a:sym typeface="Arial" panose="020B0604020202020204" pitchFamily="34" charset="0"/>
              </a:rPr>
              <a:t>DoKit</a:t>
            </a:r>
            <a:r>
              <a:rPr lang="zh-CN" altLang="en-US" dirty="0">
                <a:sym typeface="Arial" panose="020B0604020202020204" pitchFamily="34" charset="0"/>
              </a:rPr>
              <a:t>业务洞察</a:t>
            </a:r>
            <a:r>
              <a:rPr lang="en-US" altLang="zh-CN" dirty="0">
                <a:sym typeface="Arial" panose="020B0604020202020204" pitchFamily="34" charset="0"/>
              </a:rPr>
              <a:t>--</a:t>
            </a:r>
            <a:r>
              <a:rPr lang="zh-CN" altLang="en-US" dirty="0">
                <a:sym typeface="Arial" panose="020B0604020202020204" pitchFamily="34" charset="0"/>
              </a:rPr>
              <a:t>一机多控</a:t>
            </a:r>
          </a:p>
        </p:txBody>
      </p:sp>
      <p:sp>
        <p:nvSpPr>
          <p:cNvPr id="5" name="文本框 4">
            <a:extLst>
              <a:ext uri="{FF2B5EF4-FFF2-40B4-BE49-F238E27FC236}">
                <a16:creationId xmlns:a16="http://schemas.microsoft.com/office/drawing/2014/main" id="{A53380E6-E101-3841-94BA-747C7C036E6E}"/>
              </a:ext>
            </a:extLst>
          </p:cNvPr>
          <p:cNvSpPr txBox="1"/>
          <p:nvPr/>
        </p:nvSpPr>
        <p:spPr>
          <a:xfrm>
            <a:off x="5490709" y="1038690"/>
            <a:ext cx="800219" cy="461665"/>
          </a:xfrm>
          <a:prstGeom prst="rect">
            <a:avLst/>
          </a:prstGeom>
          <a:noFill/>
        </p:spPr>
        <p:txBody>
          <a:bodyPr wrap="none" rtlCol="0">
            <a:spAutoFit/>
          </a:bodyPr>
          <a:lstStyle/>
          <a:p>
            <a:r>
              <a:rPr kumimoji="1" lang="zh-CN" altLang="en-US" sz="2400" b="1" dirty="0">
                <a:solidFill>
                  <a:srgbClr val="9A0001"/>
                </a:solidFill>
                <a:latin typeface="+mn-ea"/>
                <a:cs typeface="+mn-ea"/>
                <a:sym typeface="Arial" panose="020B0604020202020204" pitchFamily="34" charset="0"/>
              </a:rPr>
              <a:t>痛点</a:t>
            </a:r>
          </a:p>
        </p:txBody>
      </p:sp>
      <p:sp>
        <p:nvSpPr>
          <p:cNvPr id="28" name="文本框 27">
            <a:extLst>
              <a:ext uri="{FF2B5EF4-FFF2-40B4-BE49-F238E27FC236}">
                <a16:creationId xmlns:a16="http://schemas.microsoft.com/office/drawing/2014/main" id="{97A70655-AE4D-BB44-ABD9-A7BD9E488D00}"/>
              </a:ext>
            </a:extLst>
          </p:cNvPr>
          <p:cNvSpPr txBox="1"/>
          <p:nvPr/>
        </p:nvSpPr>
        <p:spPr>
          <a:xfrm>
            <a:off x="5490709" y="2982693"/>
            <a:ext cx="1415772" cy="461665"/>
          </a:xfrm>
          <a:prstGeom prst="rect">
            <a:avLst/>
          </a:prstGeom>
          <a:noFill/>
        </p:spPr>
        <p:txBody>
          <a:bodyPr wrap="none" rtlCol="0">
            <a:spAutoFit/>
          </a:bodyPr>
          <a:lstStyle/>
          <a:p>
            <a:r>
              <a:rPr kumimoji="1" lang="zh-CN" altLang="en-US" sz="2400" b="1" dirty="0">
                <a:solidFill>
                  <a:srgbClr val="9A0001"/>
                </a:solidFill>
                <a:latin typeface="+mn-ea"/>
                <a:cs typeface="+mn-ea"/>
                <a:sym typeface="Arial" panose="020B0604020202020204" pitchFamily="34" charset="0"/>
              </a:rPr>
              <a:t>解决方案</a:t>
            </a:r>
          </a:p>
        </p:txBody>
      </p:sp>
      <p:sp>
        <p:nvSpPr>
          <p:cNvPr id="30" name="文本框 29">
            <a:extLst>
              <a:ext uri="{FF2B5EF4-FFF2-40B4-BE49-F238E27FC236}">
                <a16:creationId xmlns:a16="http://schemas.microsoft.com/office/drawing/2014/main" id="{007B3134-4CE1-7E44-85FA-01B5327ABB7C}"/>
              </a:ext>
            </a:extLst>
          </p:cNvPr>
          <p:cNvSpPr txBox="1"/>
          <p:nvPr/>
        </p:nvSpPr>
        <p:spPr>
          <a:xfrm>
            <a:off x="5490709" y="4603543"/>
            <a:ext cx="1415772" cy="461665"/>
          </a:xfrm>
          <a:prstGeom prst="rect">
            <a:avLst/>
          </a:prstGeom>
          <a:noFill/>
        </p:spPr>
        <p:txBody>
          <a:bodyPr wrap="none" rtlCol="0">
            <a:spAutoFit/>
          </a:bodyPr>
          <a:lstStyle/>
          <a:p>
            <a:r>
              <a:rPr kumimoji="1" lang="zh-CN" altLang="en-US" sz="2400" b="1" dirty="0">
                <a:solidFill>
                  <a:srgbClr val="9A0001"/>
                </a:solidFill>
                <a:latin typeface="+mn-ea"/>
                <a:cs typeface="+mn-ea"/>
                <a:sym typeface="Arial" panose="020B0604020202020204" pitchFamily="34" charset="0"/>
              </a:rPr>
              <a:t>业务价值</a:t>
            </a:r>
          </a:p>
        </p:txBody>
      </p:sp>
      <p:sp>
        <p:nvSpPr>
          <p:cNvPr id="7" name="文本框 6">
            <a:extLst>
              <a:ext uri="{FF2B5EF4-FFF2-40B4-BE49-F238E27FC236}">
                <a16:creationId xmlns:a16="http://schemas.microsoft.com/office/drawing/2014/main" id="{B95ED693-92BB-1241-A4EC-F5F67D7CF3C3}"/>
              </a:ext>
            </a:extLst>
          </p:cNvPr>
          <p:cNvSpPr txBox="1"/>
          <p:nvPr/>
        </p:nvSpPr>
        <p:spPr>
          <a:xfrm>
            <a:off x="5490709" y="1613738"/>
            <a:ext cx="4245073" cy="961225"/>
          </a:xfrm>
          <a:prstGeom prst="rect">
            <a:avLst/>
          </a:prstGeom>
          <a:noFill/>
        </p:spPr>
        <p:txBody>
          <a:bodyPr wrap="none" rtlCol="0">
            <a:spAutoFit/>
          </a:bodyPr>
          <a:lstStyle/>
          <a:p>
            <a:pPr>
              <a:lnSpc>
                <a:spcPct val="150000"/>
              </a:lnSpc>
            </a:pPr>
            <a:r>
              <a:rPr lang="en-US" altLang="zh-CN" sz="2000" dirty="0">
                <a:latin typeface="+mn-ea"/>
              </a:rPr>
              <a:t>1.</a:t>
            </a:r>
            <a:r>
              <a:rPr lang="zh-CN" altLang="en-US" sz="2000" dirty="0">
                <a:latin typeface="+mn-ea"/>
              </a:rPr>
              <a:t>跨端技术落地，测试效率无法跟进</a:t>
            </a:r>
            <a:endParaRPr lang="en-US" altLang="zh-CN" sz="2000" dirty="0">
              <a:latin typeface="+mn-ea"/>
            </a:endParaRPr>
          </a:p>
          <a:p>
            <a:pPr>
              <a:lnSpc>
                <a:spcPct val="150000"/>
              </a:lnSpc>
            </a:pPr>
            <a:r>
              <a:rPr lang="en-US" altLang="zh-CN" sz="2000" dirty="0">
                <a:latin typeface="+mn-ea"/>
              </a:rPr>
              <a:t>2.</a:t>
            </a:r>
            <a:r>
              <a:rPr lang="zh-CN" altLang="en-US" sz="2000" dirty="0">
                <a:latin typeface="+mn-ea"/>
              </a:rPr>
              <a:t>传统方案成本和门槛较高</a:t>
            </a:r>
          </a:p>
        </p:txBody>
      </p:sp>
      <p:sp>
        <p:nvSpPr>
          <p:cNvPr id="9" name="文本框 8">
            <a:extLst>
              <a:ext uri="{FF2B5EF4-FFF2-40B4-BE49-F238E27FC236}">
                <a16:creationId xmlns:a16="http://schemas.microsoft.com/office/drawing/2014/main" id="{B2C7A6D7-F790-C348-88E5-DD9FD04E19FD}"/>
              </a:ext>
            </a:extLst>
          </p:cNvPr>
          <p:cNvSpPr txBox="1"/>
          <p:nvPr/>
        </p:nvSpPr>
        <p:spPr>
          <a:xfrm>
            <a:off x="5490709" y="3446755"/>
            <a:ext cx="4245073" cy="961225"/>
          </a:xfrm>
          <a:prstGeom prst="rect">
            <a:avLst/>
          </a:prstGeom>
          <a:noFill/>
        </p:spPr>
        <p:txBody>
          <a:bodyPr wrap="none" rtlCol="0">
            <a:spAutoFit/>
          </a:bodyPr>
          <a:lstStyle/>
          <a:p>
            <a:pPr>
              <a:lnSpc>
                <a:spcPct val="150000"/>
              </a:lnSpc>
            </a:pPr>
            <a:r>
              <a:rPr lang="en-US" altLang="zh-CN" sz="2000" dirty="0">
                <a:latin typeface="+mn-ea"/>
              </a:rPr>
              <a:t>1.</a:t>
            </a:r>
            <a:r>
              <a:rPr lang="zh-CN" altLang="en-US" sz="2000" dirty="0">
                <a:latin typeface="+mn-ea"/>
              </a:rPr>
              <a:t>基于局域网</a:t>
            </a:r>
            <a:r>
              <a:rPr lang="en-US" altLang="zh-CN" sz="2000" dirty="0">
                <a:latin typeface="+mn-ea"/>
              </a:rPr>
              <a:t>WebSocket</a:t>
            </a:r>
            <a:r>
              <a:rPr lang="zh-CN" altLang="en-US" sz="2000" dirty="0">
                <a:latin typeface="+mn-ea"/>
              </a:rPr>
              <a:t>建立连接</a:t>
            </a:r>
            <a:endParaRPr lang="en-US" altLang="zh-CN" sz="2000" dirty="0">
              <a:latin typeface="+mn-ea"/>
            </a:endParaRPr>
          </a:p>
          <a:p>
            <a:pPr>
              <a:lnSpc>
                <a:spcPct val="150000"/>
              </a:lnSpc>
            </a:pPr>
            <a:r>
              <a:rPr lang="en-US" altLang="zh-CN" sz="2000" dirty="0">
                <a:latin typeface="+mn-ea"/>
              </a:rPr>
              <a:t>2.</a:t>
            </a:r>
            <a:r>
              <a:rPr lang="zh-CN" altLang="en-US" sz="2000" dirty="0">
                <a:latin typeface="+mn-ea"/>
              </a:rPr>
              <a:t>捕捉主机手势信息，从机及时响应</a:t>
            </a:r>
          </a:p>
        </p:txBody>
      </p:sp>
      <p:sp>
        <p:nvSpPr>
          <p:cNvPr id="10" name="文本框 9">
            <a:extLst>
              <a:ext uri="{FF2B5EF4-FFF2-40B4-BE49-F238E27FC236}">
                <a16:creationId xmlns:a16="http://schemas.microsoft.com/office/drawing/2014/main" id="{0BAACE8E-FDAE-B64E-A7F0-0E37ECBFA123}"/>
              </a:ext>
            </a:extLst>
          </p:cNvPr>
          <p:cNvSpPr txBox="1"/>
          <p:nvPr/>
        </p:nvSpPr>
        <p:spPr>
          <a:xfrm>
            <a:off x="5490709" y="5094510"/>
            <a:ext cx="3988592" cy="1422890"/>
          </a:xfrm>
          <a:prstGeom prst="rect">
            <a:avLst/>
          </a:prstGeom>
          <a:noFill/>
        </p:spPr>
        <p:txBody>
          <a:bodyPr wrap="none" rtlCol="0">
            <a:spAutoFit/>
          </a:bodyPr>
          <a:lstStyle/>
          <a:p>
            <a:pPr>
              <a:lnSpc>
                <a:spcPct val="150000"/>
              </a:lnSpc>
            </a:pPr>
            <a:r>
              <a:rPr lang="en-US" altLang="zh-CN" sz="2000" dirty="0">
                <a:latin typeface="+mn-ea"/>
              </a:rPr>
              <a:t>1.</a:t>
            </a:r>
            <a:r>
              <a:rPr lang="zh-CN" altLang="en-US" sz="2000" dirty="0">
                <a:latin typeface="+mn-ea"/>
              </a:rPr>
              <a:t>无需任何配置，打开即用</a:t>
            </a:r>
          </a:p>
          <a:p>
            <a:pPr>
              <a:lnSpc>
                <a:spcPct val="150000"/>
              </a:lnSpc>
            </a:pPr>
            <a:r>
              <a:rPr lang="en-US" altLang="zh-CN" sz="2000" dirty="0">
                <a:latin typeface="+mn-ea"/>
              </a:rPr>
              <a:t>2.</a:t>
            </a:r>
            <a:r>
              <a:rPr lang="zh-CN" altLang="en-US" sz="2000" dirty="0">
                <a:latin typeface="+mn-ea"/>
              </a:rPr>
              <a:t>低延迟，真实，体验效果极佳</a:t>
            </a:r>
            <a:endParaRPr lang="en-US" altLang="zh-CN" sz="2000" dirty="0">
              <a:latin typeface="+mn-ea"/>
            </a:endParaRPr>
          </a:p>
          <a:p>
            <a:pPr>
              <a:lnSpc>
                <a:spcPct val="150000"/>
              </a:lnSpc>
            </a:pPr>
            <a:r>
              <a:rPr lang="en-US" altLang="zh-CN" sz="2000" dirty="0">
                <a:latin typeface="+mn-ea"/>
              </a:rPr>
              <a:t>3.</a:t>
            </a:r>
            <a:r>
              <a:rPr lang="zh-CN" altLang="en-US" sz="2000" dirty="0">
                <a:latin typeface="+mn-ea"/>
              </a:rPr>
              <a:t>主从同步，提升兼容性测试效率</a:t>
            </a:r>
          </a:p>
        </p:txBody>
      </p:sp>
      <p:pic>
        <p:nvPicPr>
          <p:cNvPr id="2" name="图片 1">
            <a:extLst>
              <a:ext uri="{FF2B5EF4-FFF2-40B4-BE49-F238E27FC236}">
                <a16:creationId xmlns:a16="http://schemas.microsoft.com/office/drawing/2014/main" id="{A2D0701C-C5D6-A147-BFA0-EE3D46FB1F94}"/>
              </a:ext>
            </a:extLst>
          </p:cNvPr>
          <p:cNvPicPr>
            <a:picLocks noChangeAspect="1"/>
          </p:cNvPicPr>
          <p:nvPr/>
        </p:nvPicPr>
        <p:blipFill>
          <a:blip r:embed="rId3"/>
          <a:stretch>
            <a:fillRect/>
          </a:stretch>
        </p:blipFill>
        <p:spPr>
          <a:xfrm>
            <a:off x="263981" y="1215092"/>
            <a:ext cx="5067300" cy="5080000"/>
          </a:xfrm>
          <a:prstGeom prst="rect">
            <a:avLst/>
          </a:prstGeom>
        </p:spPr>
      </p:pic>
    </p:spTree>
    <p:extLst>
      <p:ext uri="{BB962C8B-B14F-4D97-AF65-F5344CB8AC3E}">
        <p14:creationId xmlns:p14="http://schemas.microsoft.com/office/powerpoint/2010/main" val="2171707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en-US" altLang="zh-CN" dirty="0" err="1">
                <a:sym typeface="Arial" panose="020B0604020202020204" pitchFamily="34" charset="0"/>
              </a:rPr>
              <a:t>DoKit</a:t>
            </a:r>
            <a:r>
              <a:rPr lang="zh-CN" altLang="en-US" dirty="0">
                <a:sym typeface="Arial" panose="020B0604020202020204" pitchFamily="34" charset="0"/>
              </a:rPr>
              <a:t> </a:t>
            </a:r>
            <a:r>
              <a:rPr lang="en-US" altLang="zh-CN" dirty="0">
                <a:sym typeface="Arial" panose="020B0604020202020204" pitchFamily="34" charset="0"/>
              </a:rPr>
              <a:t>Part01</a:t>
            </a:r>
            <a:r>
              <a:rPr lang="zh-CN" altLang="en-US" dirty="0">
                <a:sym typeface="Arial" panose="020B0604020202020204" pitchFamily="34" charset="0"/>
              </a:rPr>
              <a:t>思考</a:t>
            </a:r>
          </a:p>
        </p:txBody>
      </p:sp>
      <p:sp>
        <p:nvSpPr>
          <p:cNvPr id="3" name="文本框 2">
            <a:extLst>
              <a:ext uri="{FF2B5EF4-FFF2-40B4-BE49-F238E27FC236}">
                <a16:creationId xmlns:a16="http://schemas.microsoft.com/office/drawing/2014/main" id="{32021845-F610-CB4F-9AA4-4B9F41912C76}"/>
              </a:ext>
            </a:extLst>
          </p:cNvPr>
          <p:cNvSpPr txBox="1"/>
          <p:nvPr/>
        </p:nvSpPr>
        <p:spPr>
          <a:xfrm>
            <a:off x="1191727" y="1948542"/>
            <a:ext cx="6139822" cy="3140090"/>
          </a:xfrm>
          <a:prstGeom prst="rect">
            <a:avLst/>
          </a:prstGeom>
          <a:noFill/>
        </p:spPr>
        <p:txBody>
          <a:bodyPr wrap="none" rtlCol="0">
            <a:spAutoFit/>
          </a:bodyPr>
          <a:lstStyle/>
          <a:p>
            <a:pPr>
              <a:lnSpc>
                <a:spcPct val="250000"/>
              </a:lnSpc>
            </a:pPr>
            <a:r>
              <a:rPr kumimoji="1" lang="en-US" altLang="zh-CN" sz="2800" dirty="0">
                <a:latin typeface="+mn-ea"/>
                <a:cs typeface="+mn-ea"/>
                <a:sym typeface="Arial" panose="020B0604020202020204" pitchFamily="34" charset="0"/>
              </a:rPr>
              <a:t>1</a:t>
            </a:r>
            <a:r>
              <a:rPr kumimoji="1" lang="zh-CN" altLang="en-US" sz="2800" dirty="0">
                <a:latin typeface="+mn-ea"/>
                <a:cs typeface="+mn-ea"/>
                <a:sym typeface="Arial" panose="020B0604020202020204" pitchFamily="34" charset="0"/>
              </a:rPr>
              <a:t>、如何选择开源项目？</a:t>
            </a:r>
            <a:endParaRPr kumimoji="1" lang="en-US" altLang="zh-CN" sz="2800" dirty="0">
              <a:latin typeface="+mn-ea"/>
              <a:cs typeface="+mn-ea"/>
              <a:sym typeface="Arial" panose="020B0604020202020204" pitchFamily="34" charset="0"/>
            </a:endParaRPr>
          </a:p>
          <a:p>
            <a:pPr>
              <a:lnSpc>
                <a:spcPct val="250000"/>
              </a:lnSpc>
            </a:pPr>
            <a:r>
              <a:rPr kumimoji="1" lang="en-US" altLang="zh-CN" sz="2800" dirty="0">
                <a:latin typeface="+mn-ea"/>
                <a:cs typeface="+mn-ea"/>
                <a:sym typeface="Arial" panose="020B0604020202020204" pitchFamily="34" charset="0"/>
              </a:rPr>
              <a:t>2</a:t>
            </a:r>
            <a:r>
              <a:rPr kumimoji="1" lang="zh-CN" altLang="en-US" sz="2800" dirty="0">
                <a:latin typeface="+mn-ea"/>
                <a:cs typeface="+mn-ea"/>
                <a:sym typeface="Arial" panose="020B0604020202020204" pitchFamily="34" charset="0"/>
              </a:rPr>
              <a:t>、优秀的开源项目应该具备哪些特性</a:t>
            </a:r>
            <a:endParaRPr kumimoji="1" lang="en-US" altLang="zh-CN" sz="2800" dirty="0">
              <a:latin typeface="+mn-ea"/>
              <a:cs typeface="+mn-ea"/>
              <a:sym typeface="Arial" panose="020B0604020202020204" pitchFamily="34" charset="0"/>
            </a:endParaRPr>
          </a:p>
          <a:p>
            <a:pPr>
              <a:lnSpc>
                <a:spcPct val="250000"/>
              </a:lnSpc>
            </a:pPr>
            <a:r>
              <a:rPr kumimoji="1" lang="en-US" altLang="zh-CN" sz="2800" dirty="0">
                <a:latin typeface="+mn-ea"/>
                <a:cs typeface="+mn-ea"/>
                <a:sym typeface="Arial" panose="020B0604020202020204" pitchFamily="34" charset="0"/>
              </a:rPr>
              <a:t>3</a:t>
            </a:r>
            <a:r>
              <a:rPr kumimoji="1" lang="zh-CN" altLang="en-US" sz="2800" dirty="0">
                <a:latin typeface="+mn-ea"/>
                <a:cs typeface="+mn-ea"/>
                <a:sym typeface="Arial" panose="020B0604020202020204" pitchFamily="34" charset="0"/>
              </a:rPr>
              <a:t>、项目功能如何规划迭代？</a:t>
            </a:r>
          </a:p>
        </p:txBody>
      </p:sp>
    </p:spTree>
    <p:extLst>
      <p:ext uri="{BB962C8B-B14F-4D97-AF65-F5344CB8AC3E}">
        <p14:creationId xmlns:p14="http://schemas.microsoft.com/office/powerpoint/2010/main" val="1367826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0" y="0"/>
            <a:ext cx="12192000" cy="3357217"/>
          </a:xfrm>
          <a:prstGeom prst="rect">
            <a:avLst/>
          </a:prstGeom>
        </p:spPr>
      </p:pic>
      <p:sp>
        <p:nvSpPr>
          <p:cNvPr id="10" name="矩形 9"/>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a:off x="539327" y="329882"/>
            <a:ext cx="1512002" cy="444892"/>
            <a:chOff x="9556201" y="498129"/>
            <a:chExt cx="1993881" cy="586680"/>
          </a:xfrm>
        </p:grpSpPr>
        <p:grpSp>
          <p:nvGrpSpPr>
            <p:cNvPr id="49" name="组合 48"/>
            <p:cNvGrpSpPr/>
            <p:nvPr userDrawn="1"/>
          </p:nvGrpSpPr>
          <p:grpSpPr>
            <a:xfrm>
              <a:off x="10239376" y="968937"/>
              <a:ext cx="1307697" cy="96254"/>
              <a:chOff x="4616246" y="3878362"/>
              <a:chExt cx="5571416" cy="410087"/>
            </a:xfrm>
            <a:solidFill>
              <a:schemeClr val="tx1">
                <a:alpha val="80000"/>
              </a:schemeClr>
            </a:solidFill>
          </p:grpSpPr>
          <p:sp>
            <p:nvSpPr>
              <p:cNvPr id="9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组合 49"/>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组合 50"/>
            <p:cNvGrpSpPr/>
            <p:nvPr userDrawn="1"/>
          </p:nvGrpSpPr>
          <p:grpSpPr>
            <a:xfrm>
              <a:off x="9556201" y="498129"/>
              <a:ext cx="588050" cy="586680"/>
              <a:chOff x="2105799" y="20055838"/>
              <a:chExt cx="6748090" cy="6732363"/>
            </a:xfrm>
            <a:solidFill>
              <a:schemeClr val="accent1">
                <a:alpha val="80000"/>
              </a:schemeClr>
            </a:solidFill>
          </p:grpSpPr>
          <p:sp>
            <p:nvSpPr>
              <p:cNvPr id="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80" name="矩形: 圆角 79"/>
          <p:cNvSpPr/>
          <p:nvPr/>
        </p:nvSpPr>
        <p:spPr>
          <a:xfrm>
            <a:off x="1587819" y="2455755"/>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矩形 107"/>
          <p:cNvSpPr/>
          <p:nvPr/>
        </p:nvSpPr>
        <p:spPr>
          <a:xfrm>
            <a:off x="5875867" y="3509623"/>
            <a:ext cx="3933676" cy="977716"/>
          </a:xfrm>
          <a:prstGeom prst="rect">
            <a:avLst/>
          </a:prstGeom>
          <a:effectLst>
            <a:outerShdw blurRad="63500" sx="102000" sy="102000" algn="ctr" rotWithShape="0">
              <a:prstClr val="black">
                <a:alpha val="40000"/>
              </a:prstClr>
            </a:outerShdw>
          </a:effectLst>
        </p:spPr>
        <p:txBody>
          <a:bodyPr wrap="square">
            <a:noAutofit/>
          </a:bodyPr>
          <a:lstStyle/>
          <a:p>
            <a:pPr algn="dist">
              <a:lnSpc>
                <a:spcPct val="120000"/>
              </a:lnSpc>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功能原理分析</a:t>
            </a:r>
          </a:p>
        </p:txBody>
      </p:sp>
      <p:sp>
        <p:nvSpPr>
          <p:cNvPr id="76" name="iṩ1îḍe"/>
          <p:cNvSpPr txBox="1"/>
          <p:nvPr/>
        </p:nvSpPr>
        <p:spPr>
          <a:xfrm>
            <a:off x="2407857" y="3411927"/>
            <a:ext cx="2824404" cy="987251"/>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0</a:t>
            </a:r>
            <a:r>
              <a:rPr lang="en-US" altLang="zh-CN"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2</a:t>
            </a:r>
            <a:endPar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66383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en-US" altLang="zh-CN" dirty="0" err="1">
                <a:sym typeface="Arial" panose="020B0604020202020204" pitchFamily="34" charset="0"/>
              </a:rPr>
              <a:t>DoKit</a:t>
            </a:r>
            <a:r>
              <a:rPr lang="zh-CN" altLang="en-US" dirty="0">
                <a:sym typeface="Arial" panose="020B0604020202020204" pitchFamily="34" charset="0"/>
              </a:rPr>
              <a:t> 老架构</a:t>
            </a:r>
          </a:p>
        </p:txBody>
      </p:sp>
      <p:pic>
        <p:nvPicPr>
          <p:cNvPr id="5" name="图片 4">
            <a:extLst>
              <a:ext uri="{FF2B5EF4-FFF2-40B4-BE49-F238E27FC236}">
                <a16:creationId xmlns:a16="http://schemas.microsoft.com/office/drawing/2014/main" id="{E19621DF-2C8F-E043-BCA3-22C64045D890}"/>
              </a:ext>
            </a:extLst>
          </p:cNvPr>
          <p:cNvPicPr>
            <a:picLocks noChangeAspect="1"/>
          </p:cNvPicPr>
          <p:nvPr/>
        </p:nvPicPr>
        <p:blipFill>
          <a:blip r:embed="rId3"/>
          <a:stretch>
            <a:fillRect/>
          </a:stretch>
        </p:blipFill>
        <p:spPr>
          <a:xfrm>
            <a:off x="519115" y="1155009"/>
            <a:ext cx="7991931" cy="4897456"/>
          </a:xfrm>
          <a:prstGeom prst="rect">
            <a:avLst/>
          </a:prstGeom>
        </p:spPr>
      </p:pic>
      <p:sp>
        <p:nvSpPr>
          <p:cNvPr id="2" name="文本框 1">
            <a:extLst>
              <a:ext uri="{FF2B5EF4-FFF2-40B4-BE49-F238E27FC236}">
                <a16:creationId xmlns:a16="http://schemas.microsoft.com/office/drawing/2014/main" id="{3E84B670-6A01-AF4F-9B11-CC5E7350C406}"/>
              </a:ext>
            </a:extLst>
          </p:cNvPr>
          <p:cNvSpPr txBox="1"/>
          <p:nvPr/>
        </p:nvSpPr>
        <p:spPr>
          <a:xfrm>
            <a:off x="9114322" y="1447800"/>
            <a:ext cx="1210588" cy="400110"/>
          </a:xfrm>
          <a:prstGeom prst="rect">
            <a:avLst/>
          </a:prstGeom>
          <a:noFill/>
        </p:spPr>
        <p:txBody>
          <a:bodyPr wrap="none" rtlCol="0">
            <a:spAutoFit/>
          </a:bodyPr>
          <a:lstStyle/>
          <a:p>
            <a:r>
              <a:rPr kumimoji="1"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稳定性差</a:t>
            </a:r>
          </a:p>
        </p:txBody>
      </p:sp>
      <p:sp>
        <p:nvSpPr>
          <p:cNvPr id="7" name="文本框 6">
            <a:extLst>
              <a:ext uri="{FF2B5EF4-FFF2-40B4-BE49-F238E27FC236}">
                <a16:creationId xmlns:a16="http://schemas.microsoft.com/office/drawing/2014/main" id="{94B3691E-F9F0-6C48-A91E-6321326E1857}"/>
              </a:ext>
            </a:extLst>
          </p:cNvPr>
          <p:cNvSpPr txBox="1"/>
          <p:nvPr/>
        </p:nvSpPr>
        <p:spPr>
          <a:xfrm>
            <a:off x="9114322" y="3058887"/>
            <a:ext cx="1467068" cy="400110"/>
          </a:xfrm>
          <a:prstGeom prst="rect">
            <a:avLst/>
          </a:prstGeom>
          <a:noFill/>
        </p:spPr>
        <p:txBody>
          <a:bodyPr wrap="none" rtlCol="0">
            <a:spAutoFit/>
          </a:bodyPr>
          <a:lstStyle/>
          <a:p>
            <a:r>
              <a:rPr kumimoji="1"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可扩展性差</a:t>
            </a:r>
          </a:p>
        </p:txBody>
      </p:sp>
      <p:sp>
        <p:nvSpPr>
          <p:cNvPr id="9" name="文本框 8">
            <a:extLst>
              <a:ext uri="{FF2B5EF4-FFF2-40B4-BE49-F238E27FC236}">
                <a16:creationId xmlns:a16="http://schemas.microsoft.com/office/drawing/2014/main" id="{26D91018-70A5-1441-BE30-356E7D62E251}"/>
              </a:ext>
            </a:extLst>
          </p:cNvPr>
          <p:cNvSpPr txBox="1"/>
          <p:nvPr/>
        </p:nvSpPr>
        <p:spPr>
          <a:xfrm>
            <a:off x="9114322" y="4684971"/>
            <a:ext cx="1467068" cy="400110"/>
          </a:xfrm>
          <a:prstGeom prst="rect">
            <a:avLst/>
          </a:prstGeom>
          <a:noFill/>
        </p:spPr>
        <p:txBody>
          <a:bodyPr wrap="none" rtlCol="0">
            <a:spAutoFit/>
          </a:bodyPr>
          <a:lstStyle/>
          <a:p>
            <a:r>
              <a:rPr kumimoji="1"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可维护性差</a:t>
            </a:r>
          </a:p>
        </p:txBody>
      </p:sp>
      <p:sp>
        <p:nvSpPr>
          <p:cNvPr id="6" name="文本框 5">
            <a:extLst>
              <a:ext uri="{FF2B5EF4-FFF2-40B4-BE49-F238E27FC236}">
                <a16:creationId xmlns:a16="http://schemas.microsoft.com/office/drawing/2014/main" id="{3DB3BE21-E22A-9C40-AFA7-F2B447AACD2E}"/>
              </a:ext>
            </a:extLst>
          </p:cNvPr>
          <p:cNvSpPr txBox="1"/>
          <p:nvPr/>
        </p:nvSpPr>
        <p:spPr>
          <a:xfrm>
            <a:off x="9114322" y="1924369"/>
            <a:ext cx="2319866" cy="87440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latin typeface="+mn-ea"/>
                <a:cs typeface="+mn-ea"/>
                <a:sym typeface="Arial" panose="020B0604020202020204" pitchFamily="34" charset="0"/>
              </a:rPr>
              <a:t>架构分层设计不足</a:t>
            </a:r>
            <a:endParaRPr kumimoji="1" lang="en-US" altLang="zh-CN" dirty="0">
              <a:latin typeface="+mn-ea"/>
              <a:cs typeface="+mn-ea"/>
              <a:sym typeface="Arial" panose="020B0604020202020204" pitchFamily="34" charset="0"/>
            </a:endParaRPr>
          </a:p>
          <a:p>
            <a:pPr marL="285750" indent="-285750">
              <a:lnSpc>
                <a:spcPct val="150000"/>
              </a:lnSpc>
              <a:buFont typeface="Arial" panose="020B0604020202020204" pitchFamily="34" charset="0"/>
              <a:buChar char="•"/>
            </a:pPr>
            <a:r>
              <a:rPr kumimoji="1" lang="zh-CN" altLang="en-US" dirty="0">
                <a:latin typeface="+mn-ea"/>
                <a:cs typeface="+mn-ea"/>
                <a:sym typeface="Arial" panose="020B0604020202020204" pitchFamily="34" charset="0"/>
              </a:rPr>
              <a:t>组件间耦合严重</a:t>
            </a:r>
          </a:p>
        </p:txBody>
      </p:sp>
      <p:sp>
        <p:nvSpPr>
          <p:cNvPr id="10" name="文本框 9">
            <a:extLst>
              <a:ext uri="{FF2B5EF4-FFF2-40B4-BE49-F238E27FC236}">
                <a16:creationId xmlns:a16="http://schemas.microsoft.com/office/drawing/2014/main" id="{AA21C040-DA01-7F43-91B4-211C08045608}"/>
              </a:ext>
            </a:extLst>
          </p:cNvPr>
          <p:cNvSpPr txBox="1"/>
          <p:nvPr/>
        </p:nvSpPr>
        <p:spPr>
          <a:xfrm>
            <a:off x="9114322" y="3501764"/>
            <a:ext cx="2319866" cy="87440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latin typeface="+mn-ea"/>
                <a:cs typeface="+mn-ea"/>
                <a:sym typeface="Arial" panose="020B0604020202020204" pitchFamily="34" charset="0"/>
              </a:rPr>
              <a:t>基础模块能力缺失</a:t>
            </a:r>
            <a:endParaRPr kumimoji="1" lang="en-US" altLang="zh-CN" dirty="0">
              <a:latin typeface="+mn-ea"/>
              <a:cs typeface="+mn-ea"/>
              <a:sym typeface="Arial" panose="020B0604020202020204" pitchFamily="34" charset="0"/>
            </a:endParaRPr>
          </a:p>
          <a:p>
            <a:pPr marL="285750" indent="-285750">
              <a:lnSpc>
                <a:spcPct val="150000"/>
              </a:lnSpc>
              <a:buFont typeface="Arial" panose="020B0604020202020204" pitchFamily="34" charset="0"/>
              <a:buChar char="•"/>
            </a:pPr>
            <a:r>
              <a:rPr kumimoji="1" lang="zh-CN" altLang="en-US" dirty="0">
                <a:latin typeface="+mn-ea"/>
                <a:cs typeface="+mn-ea"/>
                <a:sym typeface="Arial" panose="020B0604020202020204" pitchFamily="34" charset="0"/>
              </a:rPr>
              <a:t>重复造轮子</a:t>
            </a:r>
          </a:p>
        </p:txBody>
      </p:sp>
      <p:sp>
        <p:nvSpPr>
          <p:cNvPr id="11" name="文本框 10">
            <a:extLst>
              <a:ext uri="{FF2B5EF4-FFF2-40B4-BE49-F238E27FC236}">
                <a16:creationId xmlns:a16="http://schemas.microsoft.com/office/drawing/2014/main" id="{B31BB019-B744-4541-B4F5-2D4FF526DAFB}"/>
              </a:ext>
            </a:extLst>
          </p:cNvPr>
          <p:cNvSpPr txBox="1"/>
          <p:nvPr/>
        </p:nvSpPr>
        <p:spPr>
          <a:xfrm>
            <a:off x="9114322" y="5135513"/>
            <a:ext cx="2089033" cy="87440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latin typeface="+mn-ea"/>
                <a:cs typeface="+mn-ea"/>
                <a:sym typeface="Arial" panose="020B0604020202020204" pitchFamily="34" charset="0"/>
              </a:rPr>
              <a:t>代码风格不统一</a:t>
            </a:r>
            <a:endParaRPr kumimoji="1" lang="en-US" altLang="zh-CN" dirty="0">
              <a:latin typeface="+mn-ea"/>
              <a:cs typeface="+mn-ea"/>
              <a:sym typeface="Arial" panose="020B0604020202020204" pitchFamily="34" charset="0"/>
            </a:endParaRPr>
          </a:p>
          <a:p>
            <a:pPr marL="285750" indent="-285750">
              <a:lnSpc>
                <a:spcPct val="150000"/>
              </a:lnSpc>
              <a:buFont typeface="Arial" panose="020B0604020202020204" pitchFamily="34" charset="0"/>
              <a:buChar char="•"/>
            </a:pPr>
            <a:r>
              <a:rPr kumimoji="1" lang="zh-CN" altLang="en-US" dirty="0">
                <a:latin typeface="+mn-ea"/>
                <a:cs typeface="+mn-ea"/>
                <a:sym typeface="Arial" panose="020B0604020202020204" pitchFamily="34" charset="0"/>
              </a:rPr>
              <a:t>重复代码多</a:t>
            </a:r>
          </a:p>
        </p:txBody>
      </p:sp>
    </p:spTree>
    <p:extLst>
      <p:ext uri="{BB962C8B-B14F-4D97-AF65-F5344CB8AC3E}">
        <p14:creationId xmlns:p14="http://schemas.microsoft.com/office/powerpoint/2010/main" val="1447937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p:cNvPicPr>
            <a:picLocks noChangeAspect="1"/>
          </p:cNvPicPr>
          <p:nvPr/>
        </p:nvPicPr>
        <p:blipFill>
          <a:blip r:embed="rId3"/>
          <a:stretch>
            <a:fillRect/>
          </a:stretch>
        </p:blipFill>
        <p:spPr>
          <a:xfrm>
            <a:off x="0" y="0"/>
            <a:ext cx="12192000" cy="6858000"/>
          </a:xfrm>
          <a:prstGeom prst="rect">
            <a:avLst/>
          </a:prstGeom>
        </p:spPr>
      </p:pic>
      <p:sp>
        <p:nvSpPr>
          <p:cNvPr id="2" name="矩形 1"/>
          <p:cNvSpPr/>
          <p:nvPr/>
        </p:nvSpPr>
        <p:spPr>
          <a:xfrm>
            <a:off x="1" y="0"/>
            <a:ext cx="4953000" cy="6858000"/>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组合 2"/>
          <p:cNvGrpSpPr/>
          <p:nvPr/>
        </p:nvGrpSpPr>
        <p:grpSpPr>
          <a:xfrm>
            <a:off x="796575" y="2751038"/>
            <a:ext cx="3458058" cy="830997"/>
            <a:chOff x="872775" y="2487402"/>
            <a:chExt cx="3458058" cy="830997"/>
          </a:xfrm>
        </p:grpSpPr>
        <p:sp>
          <p:nvSpPr>
            <p:cNvPr id="4" name="文本框 3"/>
            <p:cNvSpPr txBox="1"/>
            <p:nvPr/>
          </p:nvSpPr>
          <p:spPr>
            <a:xfrm>
              <a:off x="872775" y="2487402"/>
              <a:ext cx="326984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spc="1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自我介绍</a:t>
              </a:r>
              <a:endParaRPr kumimoji="0" lang="zh-CN" altLang="en-US" sz="48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组合 35"/>
          <p:cNvGrpSpPr/>
          <p:nvPr/>
        </p:nvGrpSpPr>
        <p:grpSpPr>
          <a:xfrm>
            <a:off x="10093078" y="291782"/>
            <a:ext cx="1512002" cy="444892"/>
            <a:chOff x="9556201" y="498129"/>
            <a:chExt cx="1993881" cy="586680"/>
          </a:xfrm>
        </p:grpSpPr>
        <p:grpSp>
          <p:nvGrpSpPr>
            <p:cNvPr id="37" name="组合 36"/>
            <p:cNvGrpSpPr/>
            <p:nvPr userDrawn="1"/>
          </p:nvGrpSpPr>
          <p:grpSpPr>
            <a:xfrm>
              <a:off x="10239376" y="968937"/>
              <a:ext cx="1307697" cy="96254"/>
              <a:chOff x="4616246" y="3878362"/>
              <a:chExt cx="5571416" cy="410087"/>
            </a:xfrm>
            <a:solidFill>
              <a:schemeClr val="tx1">
                <a:alpha val="80000"/>
              </a:schemeClr>
            </a:solidFill>
          </p:grpSpPr>
          <p:sp>
            <p:nvSpPr>
              <p:cNvPr id="75"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组合 37"/>
            <p:cNvGrpSpPr/>
            <p:nvPr userDrawn="1"/>
          </p:nvGrpSpPr>
          <p:grpSpPr>
            <a:xfrm>
              <a:off x="10237120" y="539555"/>
              <a:ext cx="1312962" cy="375239"/>
              <a:chOff x="4606634" y="2048989"/>
              <a:chExt cx="5593843" cy="1598699"/>
            </a:xfrm>
            <a:solidFill>
              <a:schemeClr val="accent1">
                <a:alpha val="80000"/>
              </a:schemeClr>
            </a:solidFill>
          </p:grpSpPr>
          <p:sp>
            <p:nvSpPr>
              <p:cNvPr id="63"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组合 38"/>
            <p:cNvGrpSpPr/>
            <p:nvPr userDrawn="1"/>
          </p:nvGrpSpPr>
          <p:grpSpPr>
            <a:xfrm>
              <a:off x="9556201" y="498129"/>
              <a:ext cx="588050" cy="586680"/>
              <a:chOff x="2105799" y="20055838"/>
              <a:chExt cx="6748090" cy="6732363"/>
            </a:xfrm>
            <a:solidFill>
              <a:schemeClr val="accent1">
                <a:alpha val="80000"/>
              </a:schemeClr>
            </a:solidFill>
          </p:grpSpPr>
          <p:sp>
            <p:nvSpPr>
              <p:cNvPr id="4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5" name="文本框 4">
            <a:extLst>
              <a:ext uri="{FF2B5EF4-FFF2-40B4-BE49-F238E27FC236}">
                <a16:creationId xmlns:a16="http://schemas.microsoft.com/office/drawing/2014/main" id="{F1192E56-4154-7749-8000-7F56453C2D42}"/>
              </a:ext>
            </a:extLst>
          </p:cNvPr>
          <p:cNvSpPr txBox="1"/>
          <p:nvPr/>
        </p:nvSpPr>
        <p:spPr>
          <a:xfrm>
            <a:off x="6860478" y="1308880"/>
            <a:ext cx="2864887" cy="3807645"/>
          </a:xfrm>
          <a:prstGeom prst="rect">
            <a:avLst/>
          </a:prstGeom>
          <a:noFill/>
        </p:spPr>
        <p:txBody>
          <a:bodyPr wrap="none" rtlCol="0">
            <a:spAutoFit/>
          </a:bodyPr>
          <a:lstStyle/>
          <a:p>
            <a:pPr>
              <a:lnSpc>
                <a:spcPct val="250000"/>
              </a:lnSpc>
            </a:pPr>
            <a:r>
              <a:rPr kumimoji="1" lang="zh-CN" altLang="en-US" sz="2000" dirty="0">
                <a:latin typeface="Arial" panose="020B0604020202020204" pitchFamily="34" charset="0"/>
                <a:ea typeface="微软雅黑" panose="020B0503020204020204" pitchFamily="34" charset="-122"/>
                <a:cs typeface="+mn-ea"/>
                <a:sym typeface="Arial" panose="020B0604020202020204" pitchFamily="34" charset="0"/>
              </a:rPr>
              <a:t>姓名：金台</a:t>
            </a:r>
            <a:endParaRPr kumimoji="1"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250000"/>
              </a:lnSpc>
            </a:pPr>
            <a:r>
              <a:rPr kumimoji="1" lang="zh-CN" altLang="en-US" sz="2000" dirty="0">
                <a:latin typeface="Arial" panose="020B0604020202020204" pitchFamily="34" charset="0"/>
                <a:ea typeface="微软雅黑" panose="020B0503020204020204" pitchFamily="34" charset="-122"/>
                <a:cs typeface="+mn-ea"/>
                <a:sym typeface="Arial" panose="020B0604020202020204" pitchFamily="34" charset="0"/>
              </a:rPr>
              <a:t>家乡：浙江台州</a:t>
            </a:r>
          </a:p>
          <a:p>
            <a:pPr>
              <a:lnSpc>
                <a:spcPct val="250000"/>
              </a:lnSpc>
            </a:pPr>
            <a:r>
              <a:rPr kumimoji="1" lang="zh-CN" altLang="en-US" sz="2000" dirty="0">
                <a:latin typeface="Arial" panose="020B0604020202020204" pitchFamily="34" charset="0"/>
                <a:ea typeface="微软雅黑" panose="020B0503020204020204" pitchFamily="34" charset="-122"/>
                <a:cs typeface="+mn-ea"/>
                <a:sym typeface="Arial" panose="020B0604020202020204" pitchFamily="34" charset="0"/>
              </a:rPr>
              <a:t>职级：资深研发工程师</a:t>
            </a:r>
          </a:p>
          <a:p>
            <a:pPr>
              <a:lnSpc>
                <a:spcPct val="250000"/>
              </a:lnSpc>
            </a:pPr>
            <a:r>
              <a:rPr kumimoji="1" lang="zh-CN" altLang="en-US" sz="2000" dirty="0">
                <a:latin typeface="Arial" panose="020B0604020202020204" pitchFamily="34" charset="0"/>
                <a:ea typeface="微软雅黑" panose="020B0503020204020204" pitchFamily="34" charset="-122"/>
                <a:cs typeface="+mn-ea"/>
                <a:sym typeface="Arial" panose="020B0604020202020204" pitchFamily="34" charset="0"/>
              </a:rPr>
              <a:t>角色：</a:t>
            </a:r>
            <a:r>
              <a:rPr kumimoji="1"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DoKit</a:t>
            </a:r>
            <a:r>
              <a:rPr kumimoji="1" lang="zh-CN" altLang="en-US" sz="2000" dirty="0">
                <a:latin typeface="Arial" panose="020B0604020202020204" pitchFamily="34" charset="0"/>
                <a:ea typeface="微软雅黑" panose="020B0503020204020204" pitchFamily="34" charset="-122"/>
                <a:cs typeface="+mn-ea"/>
                <a:sym typeface="Arial" panose="020B0604020202020204" pitchFamily="34" charset="0"/>
              </a:rPr>
              <a:t>项目负责人</a:t>
            </a:r>
            <a:endParaRPr kumimoji="1"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250000"/>
              </a:lnSpc>
            </a:pPr>
            <a:r>
              <a:rPr kumimoji="1" lang="zh-CN" altLang="en-US" sz="2000" dirty="0">
                <a:latin typeface="Arial" panose="020B0604020202020204" pitchFamily="34" charset="0"/>
                <a:ea typeface="微软雅黑" panose="020B0503020204020204" pitchFamily="34" charset="-122"/>
                <a:cs typeface="+mn-ea"/>
                <a:sym typeface="Arial" panose="020B0604020202020204" pitchFamily="34" charset="0"/>
              </a:rPr>
              <a:t>爱好：电影</a:t>
            </a:r>
            <a:r>
              <a:rPr kumimoji="1" lang="en-US" altLang="zh-CN" sz="2000" dirty="0">
                <a:latin typeface="Arial" panose="020B0604020202020204" pitchFamily="34" charset="0"/>
                <a:ea typeface="微软雅黑" panose="020B0503020204020204" pitchFamily="34" charset="-122"/>
                <a:cs typeface="+mn-ea"/>
                <a:sym typeface="Arial" panose="020B0604020202020204" pitchFamily="34" charset="0"/>
              </a:rPr>
              <a:t>&amp;</a:t>
            </a:r>
            <a:r>
              <a:rPr kumimoji="1" lang="zh-CN" altLang="en-US" sz="2000" dirty="0">
                <a:latin typeface="Arial" panose="020B0604020202020204" pitchFamily="34" charset="0"/>
                <a:ea typeface="微软雅黑" panose="020B0503020204020204" pitchFamily="34" charset="-122"/>
                <a:cs typeface="+mn-ea"/>
                <a:sym typeface="Arial" panose="020B0604020202020204" pitchFamily="34" charset="0"/>
              </a:rPr>
              <a:t>爬山</a:t>
            </a:r>
            <a:r>
              <a:rPr kumimoji="1" lang="en-US" altLang="zh-CN" sz="2000" dirty="0">
                <a:latin typeface="Arial" panose="020B0604020202020204" pitchFamily="34" charset="0"/>
                <a:ea typeface="微软雅黑" panose="020B0503020204020204" pitchFamily="34" charset="-122"/>
                <a:cs typeface="+mn-ea"/>
                <a:sym typeface="Arial" panose="020B0604020202020204" pitchFamily="34" charset="0"/>
              </a:rPr>
              <a:t>&amp;</a:t>
            </a:r>
            <a:r>
              <a:rPr kumimoji="1" lang="zh-CN" altLang="en-US" sz="2000" dirty="0">
                <a:latin typeface="Arial" panose="020B0604020202020204" pitchFamily="34" charset="0"/>
                <a:ea typeface="微软雅黑" panose="020B0503020204020204" pitchFamily="34" charset="-122"/>
                <a:cs typeface="+mn-ea"/>
                <a:sym typeface="Arial" panose="020B0604020202020204" pitchFamily="34" charset="0"/>
              </a:rPr>
              <a:t>美食</a:t>
            </a:r>
          </a:p>
        </p:txBody>
      </p:sp>
    </p:spTree>
    <p:extLst>
      <p:ext uri="{BB962C8B-B14F-4D97-AF65-F5344CB8AC3E}">
        <p14:creationId xmlns:p14="http://schemas.microsoft.com/office/powerpoint/2010/main" val="1830640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en-US" altLang="zh-CN" dirty="0" err="1">
                <a:sym typeface="Arial" panose="020B0604020202020204" pitchFamily="34" charset="0"/>
              </a:rPr>
              <a:t>DoKit</a:t>
            </a:r>
            <a:r>
              <a:rPr lang="zh-CN" altLang="en-US" dirty="0">
                <a:sym typeface="Arial" panose="020B0604020202020204" pitchFamily="34" charset="0"/>
              </a:rPr>
              <a:t> 新架构</a:t>
            </a:r>
          </a:p>
        </p:txBody>
      </p:sp>
      <p:pic>
        <p:nvPicPr>
          <p:cNvPr id="4" name="图片 3">
            <a:extLst>
              <a:ext uri="{FF2B5EF4-FFF2-40B4-BE49-F238E27FC236}">
                <a16:creationId xmlns:a16="http://schemas.microsoft.com/office/drawing/2014/main" id="{9543826C-44C7-454C-AD28-0FE514B51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43" y="967522"/>
            <a:ext cx="7120677" cy="5251416"/>
          </a:xfrm>
          <a:prstGeom prst="rect">
            <a:avLst/>
          </a:prstGeom>
        </p:spPr>
      </p:pic>
      <p:sp>
        <p:nvSpPr>
          <p:cNvPr id="2" name="文本框 1">
            <a:extLst>
              <a:ext uri="{FF2B5EF4-FFF2-40B4-BE49-F238E27FC236}">
                <a16:creationId xmlns:a16="http://schemas.microsoft.com/office/drawing/2014/main" id="{CC2C8DDE-F336-674D-8B87-5AD0476FB42C}"/>
              </a:ext>
            </a:extLst>
          </p:cNvPr>
          <p:cNvSpPr txBox="1"/>
          <p:nvPr/>
        </p:nvSpPr>
        <p:spPr>
          <a:xfrm>
            <a:off x="8013030" y="1230083"/>
            <a:ext cx="800219" cy="461665"/>
          </a:xfrm>
          <a:prstGeom prst="rect">
            <a:avLst/>
          </a:prstGeom>
          <a:noFill/>
        </p:spPr>
        <p:txBody>
          <a:bodyPr wrap="none" rtlCol="0">
            <a:spAutoFit/>
          </a:bodyPr>
          <a:lstStyle/>
          <a:p>
            <a:r>
              <a:rPr kumimoji="1" lang="zh-CN" altLang="en-US" sz="2400"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难点</a:t>
            </a:r>
          </a:p>
        </p:txBody>
      </p:sp>
      <p:sp>
        <p:nvSpPr>
          <p:cNvPr id="5" name="文本框 4">
            <a:extLst>
              <a:ext uri="{FF2B5EF4-FFF2-40B4-BE49-F238E27FC236}">
                <a16:creationId xmlns:a16="http://schemas.microsoft.com/office/drawing/2014/main" id="{1B09874B-336E-E04B-AA10-970633B8D691}"/>
              </a:ext>
            </a:extLst>
          </p:cNvPr>
          <p:cNvSpPr txBox="1"/>
          <p:nvPr/>
        </p:nvSpPr>
        <p:spPr>
          <a:xfrm>
            <a:off x="8013030" y="3973283"/>
            <a:ext cx="800219" cy="461665"/>
          </a:xfrm>
          <a:prstGeom prst="rect">
            <a:avLst/>
          </a:prstGeom>
          <a:noFill/>
        </p:spPr>
        <p:txBody>
          <a:bodyPr wrap="none" rtlCol="0">
            <a:spAutoFit/>
          </a:bodyPr>
          <a:lstStyle/>
          <a:p>
            <a:r>
              <a:rPr kumimoji="1" lang="zh-CN" altLang="en-US" sz="2400"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成果</a:t>
            </a:r>
          </a:p>
        </p:txBody>
      </p:sp>
      <p:sp>
        <p:nvSpPr>
          <p:cNvPr id="3" name="文本框 2">
            <a:extLst>
              <a:ext uri="{FF2B5EF4-FFF2-40B4-BE49-F238E27FC236}">
                <a16:creationId xmlns:a16="http://schemas.microsoft.com/office/drawing/2014/main" id="{35687856-3029-2941-83DE-35A528A1C95D}"/>
              </a:ext>
            </a:extLst>
          </p:cNvPr>
          <p:cNvSpPr txBox="1"/>
          <p:nvPr/>
        </p:nvSpPr>
        <p:spPr>
          <a:xfrm>
            <a:off x="8013030" y="1909186"/>
            <a:ext cx="3012363" cy="1289905"/>
          </a:xfrm>
          <a:prstGeom prst="rect">
            <a:avLst/>
          </a:prstGeom>
          <a:noFill/>
        </p:spPr>
        <p:txBody>
          <a:bodyPr wrap="none" rtlCol="0">
            <a:spAutoFit/>
          </a:bodyPr>
          <a:lstStyle/>
          <a:p>
            <a:pPr marL="285750" indent="-285750" defTabSz="825500" hangingPunct="0">
              <a:lnSpc>
                <a:spcPct val="150000"/>
              </a:lnSpc>
              <a:buFont typeface="Arial" panose="020B0604020202020204" pitchFamily="34" charset="0"/>
              <a:buChar char="•"/>
            </a:pPr>
            <a:r>
              <a:rPr lang="zh-CN" altLang="en-US" dirty="0">
                <a:latin typeface="Microsoft YaHei" charset="-122"/>
                <a:ea typeface="Microsoft YaHei" charset="-122"/>
                <a:cs typeface="Microsoft YaHei" charset="-122"/>
              </a:rPr>
              <a:t>历史包袱重、冗余代码多</a:t>
            </a:r>
            <a:endParaRPr lang="en-US" altLang="zh-CN"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dirty="0">
                <a:latin typeface="Microsoft YaHei" charset="-122"/>
                <a:ea typeface="Microsoft YaHei" charset="-122"/>
                <a:cs typeface="Microsoft YaHei" charset="-122"/>
              </a:rPr>
              <a:t>重构与需求并行</a:t>
            </a:r>
            <a:endParaRPr lang="en-US" altLang="zh-CN"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dirty="0">
                <a:latin typeface="Microsoft YaHei" charset="-122"/>
                <a:ea typeface="Microsoft YaHei" charset="-122"/>
                <a:cs typeface="Microsoft YaHei" charset="-122"/>
              </a:rPr>
              <a:t>自测用例无法全面覆盖</a:t>
            </a:r>
          </a:p>
        </p:txBody>
      </p:sp>
      <p:sp>
        <p:nvSpPr>
          <p:cNvPr id="6" name="文本框 5">
            <a:extLst>
              <a:ext uri="{FF2B5EF4-FFF2-40B4-BE49-F238E27FC236}">
                <a16:creationId xmlns:a16="http://schemas.microsoft.com/office/drawing/2014/main" id="{1D78C2ED-F0B5-A24F-95E0-CCB963B3FAF8}"/>
              </a:ext>
            </a:extLst>
          </p:cNvPr>
          <p:cNvSpPr txBox="1"/>
          <p:nvPr/>
        </p:nvSpPr>
        <p:spPr>
          <a:xfrm>
            <a:off x="8013030" y="4652321"/>
            <a:ext cx="3826689" cy="1289905"/>
          </a:xfrm>
          <a:prstGeom prst="rect">
            <a:avLst/>
          </a:prstGeom>
          <a:noFill/>
        </p:spPr>
        <p:txBody>
          <a:bodyPr wrap="none" rtlCol="0">
            <a:spAutoFit/>
          </a:bodyPr>
          <a:lstStyle/>
          <a:p>
            <a:pPr marL="285750" indent="-285750" defTabSz="825500" hangingPunct="0">
              <a:lnSpc>
                <a:spcPct val="150000"/>
              </a:lnSpc>
              <a:buFont typeface="Arial" panose="020B0604020202020204" pitchFamily="34" charset="0"/>
              <a:buChar char="•"/>
            </a:pPr>
            <a:r>
              <a:rPr lang="zh-CN" altLang="en-US" dirty="0">
                <a:latin typeface="Microsoft YaHei" charset="-122"/>
                <a:ea typeface="Microsoft YaHei" charset="-122"/>
                <a:cs typeface="Microsoft YaHei" charset="-122"/>
              </a:rPr>
              <a:t>代码量减少</a:t>
            </a:r>
            <a:r>
              <a:rPr lang="en-US" altLang="zh-CN" dirty="0">
                <a:solidFill>
                  <a:srgbClr val="FF0000"/>
                </a:solidFill>
                <a:latin typeface="Microsoft YaHei" charset="-122"/>
                <a:ea typeface="Microsoft YaHei" charset="-122"/>
                <a:cs typeface="Microsoft YaHei" charset="-122"/>
              </a:rPr>
              <a:t>8%</a:t>
            </a:r>
            <a:r>
              <a:rPr lang="zh-CN" altLang="en-US" dirty="0">
                <a:latin typeface="Microsoft YaHei" charset="-122"/>
                <a:ea typeface="Microsoft YaHei" charset="-122"/>
                <a:cs typeface="Microsoft YaHei" charset="-122"/>
              </a:rPr>
              <a:t>，包体积减少</a:t>
            </a:r>
            <a:r>
              <a:rPr lang="en-US" altLang="zh-CN" dirty="0">
                <a:solidFill>
                  <a:srgbClr val="FF0000"/>
                </a:solidFill>
                <a:latin typeface="Microsoft YaHei" charset="-122"/>
                <a:ea typeface="Microsoft YaHei" charset="-122"/>
                <a:cs typeface="Microsoft YaHei" charset="-122"/>
              </a:rPr>
              <a:t>10%</a:t>
            </a:r>
          </a:p>
          <a:p>
            <a:pPr marL="285750" indent="-285750">
              <a:lnSpc>
                <a:spcPct val="150000"/>
              </a:lnSpc>
              <a:buFont typeface="Arial" panose="020B0604020202020204" pitchFamily="34" charset="0"/>
              <a:buChar char="•"/>
            </a:pPr>
            <a:r>
              <a:rPr lang="en-US" altLang="zh-CN" dirty="0">
                <a:latin typeface="Microsoft YaHei" charset="-122"/>
                <a:ea typeface="Microsoft YaHei" charset="-122"/>
                <a:cs typeface="Microsoft YaHei" charset="-122"/>
              </a:rPr>
              <a:t>crash</a:t>
            </a:r>
            <a:r>
              <a:rPr lang="zh-CN" altLang="en-US" dirty="0">
                <a:latin typeface="Microsoft YaHei" charset="-122"/>
                <a:ea typeface="Microsoft YaHei" charset="-122"/>
                <a:cs typeface="Microsoft YaHei" charset="-122"/>
              </a:rPr>
              <a:t>率降低</a:t>
            </a:r>
            <a:r>
              <a:rPr lang="en-US" altLang="zh-CN" dirty="0">
                <a:solidFill>
                  <a:srgbClr val="FF0000"/>
                </a:solidFill>
                <a:latin typeface="Microsoft YaHei" charset="-122"/>
                <a:ea typeface="Microsoft YaHei" charset="-122"/>
                <a:cs typeface="Microsoft YaHei" charset="-122"/>
              </a:rPr>
              <a:t>10%</a:t>
            </a:r>
            <a:endParaRPr lang="zh-CN" altLang="en-US" dirty="0">
              <a:solidFill>
                <a:srgbClr val="FF0000"/>
              </a:solidFill>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dirty="0">
                <a:latin typeface="Microsoft YaHei" charset="-122"/>
                <a:ea typeface="Microsoft YaHei" charset="-122"/>
                <a:cs typeface="Microsoft YaHei" charset="-122"/>
              </a:rPr>
              <a:t>社区业务定制效率提升</a:t>
            </a:r>
            <a:r>
              <a:rPr lang="en-US" altLang="zh-CN" dirty="0">
                <a:solidFill>
                  <a:srgbClr val="FF0000"/>
                </a:solidFill>
                <a:latin typeface="Microsoft YaHei" charset="-122"/>
                <a:ea typeface="Microsoft YaHei" charset="-122"/>
                <a:cs typeface="Microsoft YaHei" charset="-122"/>
              </a:rPr>
              <a:t>30%</a:t>
            </a:r>
            <a:endParaRPr lang="zh-CN" altLang="en-US"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9858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en-US" altLang="zh-CN" dirty="0" err="1">
                <a:sym typeface="Arial" panose="020B0604020202020204" pitchFamily="34" charset="0"/>
              </a:rPr>
              <a:t>DoKit</a:t>
            </a:r>
            <a:r>
              <a:rPr lang="zh-CN" altLang="en-US" dirty="0">
                <a:sym typeface="Arial" panose="020B0604020202020204" pitchFamily="34" charset="0"/>
              </a:rPr>
              <a:t> </a:t>
            </a:r>
            <a:r>
              <a:rPr lang="en-US" altLang="zh-CN" dirty="0">
                <a:sym typeface="Arial" panose="020B0604020202020204" pitchFamily="34" charset="0"/>
              </a:rPr>
              <a:t>Android</a:t>
            </a:r>
            <a:r>
              <a:rPr lang="zh-CN" altLang="en-US" dirty="0">
                <a:sym typeface="Arial" panose="020B0604020202020204" pitchFamily="34" charset="0"/>
              </a:rPr>
              <a:t> </a:t>
            </a:r>
            <a:r>
              <a:rPr lang="en-US" altLang="zh-CN" dirty="0">
                <a:sym typeface="Arial" panose="020B0604020202020204" pitchFamily="34" charset="0"/>
              </a:rPr>
              <a:t>AOP</a:t>
            </a:r>
            <a:r>
              <a:rPr lang="zh-CN" altLang="en-US" dirty="0">
                <a:sym typeface="Arial" panose="020B0604020202020204" pitchFamily="34" charset="0"/>
              </a:rPr>
              <a:t> 方案选型</a:t>
            </a:r>
          </a:p>
        </p:txBody>
      </p:sp>
      <p:pic>
        <p:nvPicPr>
          <p:cNvPr id="9" name="图片 8">
            <a:extLst>
              <a:ext uri="{FF2B5EF4-FFF2-40B4-BE49-F238E27FC236}">
                <a16:creationId xmlns:a16="http://schemas.microsoft.com/office/drawing/2014/main" id="{A72CCDA0-367B-4845-8192-A90D848E741E}"/>
              </a:ext>
            </a:extLst>
          </p:cNvPr>
          <p:cNvPicPr>
            <a:picLocks noChangeAspect="1"/>
          </p:cNvPicPr>
          <p:nvPr/>
        </p:nvPicPr>
        <p:blipFill>
          <a:blip r:embed="rId3"/>
          <a:stretch>
            <a:fillRect/>
          </a:stretch>
        </p:blipFill>
        <p:spPr>
          <a:xfrm>
            <a:off x="2362196" y="1100831"/>
            <a:ext cx="7831600" cy="2156021"/>
          </a:xfrm>
          <a:prstGeom prst="rect">
            <a:avLst/>
          </a:prstGeom>
        </p:spPr>
      </p:pic>
      <p:sp>
        <p:nvSpPr>
          <p:cNvPr id="7" name="文本框 6">
            <a:extLst>
              <a:ext uri="{FF2B5EF4-FFF2-40B4-BE49-F238E27FC236}">
                <a16:creationId xmlns:a16="http://schemas.microsoft.com/office/drawing/2014/main" id="{E3B98E60-88C7-AF42-A0BB-8D5AF59D6818}"/>
              </a:ext>
            </a:extLst>
          </p:cNvPr>
          <p:cNvSpPr txBox="1"/>
          <p:nvPr/>
        </p:nvSpPr>
        <p:spPr>
          <a:xfrm>
            <a:off x="3606768" y="1100831"/>
            <a:ext cx="5109092" cy="461665"/>
          </a:xfrm>
          <a:prstGeom prst="rect">
            <a:avLst/>
          </a:prstGeom>
          <a:noFill/>
        </p:spPr>
        <p:txBody>
          <a:bodyPr wrap="none" rtlCol="0">
            <a:spAutoFit/>
          </a:bodyPr>
          <a:lstStyle/>
          <a:p>
            <a:pPr algn="ctr"/>
            <a:r>
              <a:rPr lang="zh-CN" altLang="en-US" sz="2400" b="1" dirty="0">
                <a:solidFill>
                  <a:srgbClr val="9A0001"/>
                </a:solidFill>
                <a:latin typeface="Microsoft YaHei" charset="-122"/>
                <a:ea typeface="Microsoft YaHei" charset="-122"/>
                <a:cs typeface="Microsoft YaHei" charset="-122"/>
                <a:sym typeface="Helvetica Light"/>
              </a:rPr>
              <a:t>解决业务代码零侵入，避免代码污染</a:t>
            </a:r>
          </a:p>
        </p:txBody>
      </p:sp>
      <p:sp>
        <p:nvSpPr>
          <p:cNvPr id="10" name="文本框 9">
            <a:extLst>
              <a:ext uri="{FF2B5EF4-FFF2-40B4-BE49-F238E27FC236}">
                <a16:creationId xmlns:a16="http://schemas.microsoft.com/office/drawing/2014/main" id="{81143011-E50D-2F46-BCAF-0C0B2DD66CB2}"/>
              </a:ext>
            </a:extLst>
          </p:cNvPr>
          <p:cNvSpPr txBox="1"/>
          <p:nvPr/>
        </p:nvSpPr>
        <p:spPr>
          <a:xfrm>
            <a:off x="2590332" y="3069771"/>
            <a:ext cx="697627" cy="400110"/>
          </a:xfrm>
          <a:prstGeom prst="rect">
            <a:avLst/>
          </a:prstGeom>
          <a:noFill/>
        </p:spPr>
        <p:txBody>
          <a:bodyPr wrap="none" rtlCol="0">
            <a:spAutoFit/>
          </a:bodyPr>
          <a:lstStyle/>
          <a:p>
            <a:pPr algn="ctr"/>
            <a:r>
              <a:rPr kumimoji="1" lang="zh-CN" altLang="en-US" sz="2000" b="1" dirty="0">
                <a:solidFill>
                  <a:srgbClr val="9A0001"/>
                </a:solidFill>
                <a:latin typeface="+mn-ea"/>
                <a:cs typeface="+mn-ea"/>
                <a:sym typeface="Arial" panose="020B0604020202020204" pitchFamily="34" charset="0"/>
              </a:rPr>
              <a:t>优点</a:t>
            </a:r>
          </a:p>
        </p:txBody>
      </p:sp>
      <p:sp>
        <p:nvSpPr>
          <p:cNvPr id="11" name="文本框 10">
            <a:extLst>
              <a:ext uri="{FF2B5EF4-FFF2-40B4-BE49-F238E27FC236}">
                <a16:creationId xmlns:a16="http://schemas.microsoft.com/office/drawing/2014/main" id="{9AC51B32-9829-5A4E-A618-1C6ACC86D201}"/>
              </a:ext>
            </a:extLst>
          </p:cNvPr>
          <p:cNvSpPr txBox="1"/>
          <p:nvPr/>
        </p:nvSpPr>
        <p:spPr>
          <a:xfrm>
            <a:off x="2590331" y="5009626"/>
            <a:ext cx="697627" cy="400110"/>
          </a:xfrm>
          <a:prstGeom prst="rect">
            <a:avLst/>
          </a:prstGeom>
          <a:noFill/>
        </p:spPr>
        <p:txBody>
          <a:bodyPr wrap="none" rtlCol="0">
            <a:spAutoFit/>
          </a:bodyPr>
          <a:lstStyle/>
          <a:p>
            <a:pPr algn="ctr"/>
            <a:r>
              <a:rPr kumimoji="1" lang="zh-CN" altLang="en-US" sz="2000" b="1" dirty="0">
                <a:solidFill>
                  <a:srgbClr val="9A0001"/>
                </a:solidFill>
                <a:latin typeface="+mn-ea"/>
                <a:cs typeface="+mn-ea"/>
                <a:sym typeface="Arial" panose="020B0604020202020204" pitchFamily="34" charset="0"/>
              </a:rPr>
              <a:t>缺点</a:t>
            </a:r>
          </a:p>
        </p:txBody>
      </p:sp>
      <p:sp>
        <p:nvSpPr>
          <p:cNvPr id="12" name="文本框 11">
            <a:extLst>
              <a:ext uri="{FF2B5EF4-FFF2-40B4-BE49-F238E27FC236}">
                <a16:creationId xmlns:a16="http://schemas.microsoft.com/office/drawing/2014/main" id="{1300DD0C-F67C-6240-AFF6-02234B9E2C2E}"/>
              </a:ext>
            </a:extLst>
          </p:cNvPr>
          <p:cNvSpPr txBox="1"/>
          <p:nvPr/>
        </p:nvSpPr>
        <p:spPr>
          <a:xfrm>
            <a:off x="1550944" y="3566608"/>
            <a:ext cx="3474028" cy="1289905"/>
          </a:xfrm>
          <a:prstGeom prst="rect">
            <a:avLst/>
          </a:prstGeom>
          <a:noFill/>
        </p:spPr>
        <p:txBody>
          <a:bodyPr wrap="none" rtlCol="0">
            <a:spAutoFit/>
          </a:bodyPr>
          <a:lstStyle/>
          <a:p>
            <a:pPr marL="514350" indent="-514350">
              <a:lnSpc>
                <a:spcPct val="150000"/>
              </a:lnSpc>
              <a:buFont typeface="Arial" panose="020B0604020202020204" pitchFamily="34" charset="0"/>
              <a:buChar char="•"/>
            </a:pPr>
            <a:r>
              <a:rPr lang="en-US" altLang="zh-CN" dirty="0">
                <a:latin typeface="+mn-ea"/>
                <a:cs typeface="Microsoft YaHei" charset="-122"/>
              </a:rPr>
              <a:t>API</a:t>
            </a:r>
            <a:r>
              <a:rPr lang="zh-CN" altLang="en-US" dirty="0">
                <a:latin typeface="+mn-ea"/>
                <a:cs typeface="Microsoft YaHei" charset="-122"/>
              </a:rPr>
              <a:t>丰富、功能强大</a:t>
            </a:r>
            <a:endParaRPr lang="en-US" altLang="zh-CN" dirty="0">
              <a:latin typeface="+mn-ea"/>
              <a:cs typeface="Microsoft YaHei" charset="-122"/>
            </a:endParaRPr>
          </a:p>
          <a:p>
            <a:pPr marL="514350" indent="-514350">
              <a:lnSpc>
                <a:spcPct val="150000"/>
              </a:lnSpc>
              <a:buFont typeface="Arial" panose="020B0604020202020204" pitchFamily="34" charset="0"/>
              <a:buChar char="•"/>
            </a:pPr>
            <a:r>
              <a:rPr lang="zh-CN" altLang="en-US" dirty="0">
                <a:latin typeface="+mn-ea"/>
                <a:cs typeface="Microsoft YaHei" charset="-122"/>
              </a:rPr>
              <a:t>文档完备</a:t>
            </a:r>
          </a:p>
          <a:p>
            <a:pPr marL="514350" indent="-514350">
              <a:lnSpc>
                <a:spcPct val="150000"/>
              </a:lnSpc>
              <a:buFont typeface="Arial" panose="020B0604020202020204" pitchFamily="34" charset="0"/>
              <a:buChar char="•"/>
            </a:pPr>
            <a:r>
              <a:rPr lang="zh-CN" altLang="en-US" dirty="0">
                <a:latin typeface="+mn-ea"/>
                <a:cs typeface="Microsoft YaHei" charset="-122"/>
              </a:rPr>
              <a:t>项目中广泛使用、稳定性高</a:t>
            </a:r>
          </a:p>
        </p:txBody>
      </p:sp>
      <p:sp>
        <p:nvSpPr>
          <p:cNvPr id="13" name="文本框 12">
            <a:extLst>
              <a:ext uri="{FF2B5EF4-FFF2-40B4-BE49-F238E27FC236}">
                <a16:creationId xmlns:a16="http://schemas.microsoft.com/office/drawing/2014/main" id="{2AFC074E-95B0-5A40-A78D-76EB5FA04F6B}"/>
              </a:ext>
            </a:extLst>
          </p:cNvPr>
          <p:cNvSpPr txBox="1"/>
          <p:nvPr/>
        </p:nvSpPr>
        <p:spPr>
          <a:xfrm>
            <a:off x="1550944" y="5503465"/>
            <a:ext cx="1454244" cy="458908"/>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kumimoji="1" lang="zh-CN" altLang="en-US" dirty="0">
                <a:latin typeface="+mn-ea"/>
                <a:cs typeface="+mn-ea"/>
                <a:sym typeface="Arial" panose="020B0604020202020204" pitchFamily="34" charset="0"/>
              </a:rPr>
              <a:t>集成冲突</a:t>
            </a:r>
          </a:p>
        </p:txBody>
      </p:sp>
      <p:sp>
        <p:nvSpPr>
          <p:cNvPr id="14" name="文本框 13">
            <a:extLst>
              <a:ext uri="{FF2B5EF4-FFF2-40B4-BE49-F238E27FC236}">
                <a16:creationId xmlns:a16="http://schemas.microsoft.com/office/drawing/2014/main" id="{B7C1AEB6-D04C-AD42-B2FB-50BEB7998078}"/>
              </a:ext>
            </a:extLst>
          </p:cNvPr>
          <p:cNvSpPr txBox="1"/>
          <p:nvPr/>
        </p:nvSpPr>
        <p:spPr>
          <a:xfrm>
            <a:off x="8544818" y="2992475"/>
            <a:ext cx="697627" cy="400110"/>
          </a:xfrm>
          <a:prstGeom prst="rect">
            <a:avLst/>
          </a:prstGeom>
          <a:noFill/>
        </p:spPr>
        <p:txBody>
          <a:bodyPr wrap="none" rtlCol="0">
            <a:spAutoFit/>
          </a:bodyPr>
          <a:lstStyle/>
          <a:p>
            <a:pPr algn="ctr"/>
            <a:r>
              <a:rPr kumimoji="1" lang="zh-CN" altLang="en-US" sz="2000" b="1" dirty="0">
                <a:solidFill>
                  <a:srgbClr val="9A0001"/>
                </a:solidFill>
                <a:latin typeface="+mn-ea"/>
                <a:cs typeface="+mn-ea"/>
                <a:sym typeface="Arial" panose="020B0604020202020204" pitchFamily="34" charset="0"/>
              </a:rPr>
              <a:t>优点</a:t>
            </a:r>
          </a:p>
        </p:txBody>
      </p:sp>
      <p:sp>
        <p:nvSpPr>
          <p:cNvPr id="15" name="文本框 14">
            <a:extLst>
              <a:ext uri="{FF2B5EF4-FFF2-40B4-BE49-F238E27FC236}">
                <a16:creationId xmlns:a16="http://schemas.microsoft.com/office/drawing/2014/main" id="{88E5660D-75BA-5444-8F9A-192DCCF16F4D}"/>
              </a:ext>
            </a:extLst>
          </p:cNvPr>
          <p:cNvSpPr txBox="1"/>
          <p:nvPr/>
        </p:nvSpPr>
        <p:spPr>
          <a:xfrm>
            <a:off x="6852058" y="3566608"/>
            <a:ext cx="4570482" cy="1289905"/>
          </a:xfrm>
          <a:prstGeom prst="rect">
            <a:avLst/>
          </a:prstGeom>
          <a:noFill/>
        </p:spPr>
        <p:txBody>
          <a:bodyPr wrap="none" rtlCol="0">
            <a:spAutoFit/>
          </a:bodyPr>
          <a:lstStyle/>
          <a:p>
            <a:pPr marL="457200" indent="-457200" defTabSz="825500" hangingPunct="0">
              <a:lnSpc>
                <a:spcPct val="150000"/>
              </a:lnSpc>
              <a:buFont typeface="Arial" panose="020B0604020202020204" pitchFamily="34" charset="0"/>
              <a:buChar char="•"/>
            </a:pPr>
            <a:r>
              <a:rPr lang="zh-CN" altLang="en-US" dirty="0">
                <a:latin typeface="+mn-ea"/>
                <a:cs typeface="Microsoft YaHei" charset="-122"/>
              </a:rPr>
              <a:t>贴近底层</a:t>
            </a:r>
            <a:r>
              <a:rPr lang="zh-CN" altLang="en-US" dirty="0">
                <a:solidFill>
                  <a:srgbClr val="000000"/>
                </a:solidFill>
                <a:latin typeface="+mn-ea"/>
                <a:cs typeface="Microsoft YaHei" charset="-122"/>
                <a:sym typeface="Helvetica Light"/>
              </a:rPr>
              <a:t>、性能无影响、功能更加强大</a:t>
            </a:r>
            <a:endParaRPr lang="en-US" altLang="zh-CN" dirty="0">
              <a:solidFill>
                <a:srgbClr val="000000"/>
              </a:solidFill>
              <a:latin typeface="+mn-ea"/>
              <a:cs typeface="Microsoft YaHei" charset="-122"/>
              <a:sym typeface="Helvetica Light"/>
            </a:endParaRPr>
          </a:p>
          <a:p>
            <a:pPr marL="457200" indent="-457200">
              <a:lnSpc>
                <a:spcPct val="150000"/>
              </a:lnSpc>
              <a:buFont typeface="Arial" panose="020B0604020202020204" pitchFamily="34" charset="0"/>
              <a:buChar char="•"/>
            </a:pPr>
            <a:r>
              <a:rPr lang="zh-CN" altLang="en-US" dirty="0">
                <a:latin typeface="+mn-ea"/>
                <a:cs typeface="Microsoft YaHei" charset="-122"/>
              </a:rPr>
              <a:t>集成冲突大幅度减少</a:t>
            </a:r>
          </a:p>
          <a:p>
            <a:pPr marL="457200" indent="-457200">
              <a:lnSpc>
                <a:spcPct val="150000"/>
              </a:lnSpc>
              <a:buFont typeface="Arial" panose="020B0604020202020204" pitchFamily="34" charset="0"/>
              <a:buChar char="•"/>
            </a:pPr>
            <a:r>
              <a:rPr lang="zh-CN" altLang="en-US" dirty="0">
                <a:latin typeface="+mn-ea"/>
                <a:cs typeface="Microsoft YaHei" charset="-122"/>
              </a:rPr>
              <a:t>用户配置，操作度高</a:t>
            </a:r>
          </a:p>
        </p:txBody>
      </p:sp>
      <p:sp>
        <p:nvSpPr>
          <p:cNvPr id="16" name="文本框 15">
            <a:extLst>
              <a:ext uri="{FF2B5EF4-FFF2-40B4-BE49-F238E27FC236}">
                <a16:creationId xmlns:a16="http://schemas.microsoft.com/office/drawing/2014/main" id="{666C0F83-2AD0-4945-9BAC-A8BB000340E1}"/>
              </a:ext>
            </a:extLst>
          </p:cNvPr>
          <p:cNvSpPr txBox="1"/>
          <p:nvPr/>
        </p:nvSpPr>
        <p:spPr>
          <a:xfrm>
            <a:off x="8367046" y="5068994"/>
            <a:ext cx="697627" cy="400110"/>
          </a:xfrm>
          <a:prstGeom prst="rect">
            <a:avLst/>
          </a:prstGeom>
          <a:noFill/>
        </p:spPr>
        <p:txBody>
          <a:bodyPr wrap="none" rtlCol="0">
            <a:spAutoFit/>
          </a:bodyPr>
          <a:lstStyle/>
          <a:p>
            <a:pPr algn="ctr"/>
            <a:r>
              <a:rPr kumimoji="1" lang="zh-CN" altLang="en-US" sz="2000" b="1" dirty="0">
                <a:solidFill>
                  <a:srgbClr val="9A0001"/>
                </a:solidFill>
                <a:latin typeface="+mn-ea"/>
                <a:cs typeface="+mn-ea"/>
                <a:sym typeface="Arial" panose="020B0604020202020204" pitchFamily="34" charset="0"/>
              </a:rPr>
              <a:t>缺点</a:t>
            </a:r>
          </a:p>
        </p:txBody>
      </p:sp>
      <p:sp>
        <p:nvSpPr>
          <p:cNvPr id="17" name="文本框 16">
            <a:extLst>
              <a:ext uri="{FF2B5EF4-FFF2-40B4-BE49-F238E27FC236}">
                <a16:creationId xmlns:a16="http://schemas.microsoft.com/office/drawing/2014/main" id="{22319364-8AFB-2949-8C21-4F229B3E9336}"/>
              </a:ext>
            </a:extLst>
          </p:cNvPr>
          <p:cNvSpPr txBox="1"/>
          <p:nvPr/>
        </p:nvSpPr>
        <p:spPr>
          <a:xfrm>
            <a:off x="6852058" y="5503465"/>
            <a:ext cx="4245073" cy="874407"/>
          </a:xfrm>
          <a:prstGeom prst="rect">
            <a:avLst/>
          </a:prstGeom>
          <a:noFill/>
        </p:spPr>
        <p:txBody>
          <a:bodyPr wrap="none" rtlCol="0">
            <a:spAutoFit/>
          </a:bodyPr>
          <a:lstStyle/>
          <a:p>
            <a:pPr marL="457200" indent="-457200" defTabSz="825500" hangingPunct="0">
              <a:lnSpc>
                <a:spcPct val="150000"/>
              </a:lnSpc>
              <a:buFont typeface="Arial" panose="020B0604020202020204" pitchFamily="34" charset="0"/>
              <a:buChar char="•"/>
            </a:pPr>
            <a:r>
              <a:rPr lang="en-US" altLang="zh-CN" dirty="0">
                <a:latin typeface="+mn-ea"/>
                <a:cs typeface="Microsoft YaHei" charset="-122"/>
              </a:rPr>
              <a:t>JVM</a:t>
            </a:r>
            <a:r>
              <a:rPr lang="zh-CN" altLang="en-US" dirty="0">
                <a:latin typeface="+mn-ea"/>
                <a:cs typeface="Microsoft YaHei" charset="-122"/>
              </a:rPr>
              <a:t>字节码的掌握</a:t>
            </a:r>
            <a:endParaRPr lang="en-US" altLang="zh-CN" dirty="0">
              <a:latin typeface="+mn-ea"/>
              <a:cs typeface="Microsoft YaHei" charset="-122"/>
            </a:endParaRPr>
          </a:p>
          <a:p>
            <a:pPr marL="457200" indent="-457200">
              <a:lnSpc>
                <a:spcPct val="150000"/>
              </a:lnSpc>
              <a:buFont typeface="Arial" panose="020B0604020202020204" pitchFamily="34" charset="0"/>
              <a:buChar char="•"/>
            </a:pPr>
            <a:r>
              <a:rPr lang="zh-CN" altLang="en-US" dirty="0">
                <a:latin typeface="+mn-ea"/>
                <a:cs typeface="Microsoft YaHei" charset="-122"/>
              </a:rPr>
              <a:t>最优的</a:t>
            </a:r>
            <a:r>
              <a:rPr lang="en-US" altLang="zh-CN" dirty="0">
                <a:latin typeface="+mn-ea"/>
                <a:cs typeface="Microsoft YaHei" charset="-122"/>
              </a:rPr>
              <a:t>Hook</a:t>
            </a:r>
            <a:r>
              <a:rPr lang="zh-CN" altLang="en-US" dirty="0">
                <a:latin typeface="+mn-ea"/>
                <a:cs typeface="Microsoft YaHei" charset="-122"/>
              </a:rPr>
              <a:t>点、主流三方源码阅读</a:t>
            </a:r>
          </a:p>
        </p:txBody>
      </p:sp>
    </p:spTree>
    <p:extLst>
      <p:ext uri="{BB962C8B-B14F-4D97-AF65-F5344CB8AC3E}">
        <p14:creationId xmlns:p14="http://schemas.microsoft.com/office/powerpoint/2010/main" val="2442470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en-US" altLang="zh-CN" dirty="0" err="1">
                <a:sym typeface="Arial" panose="020B0604020202020204" pitchFamily="34" charset="0"/>
              </a:rPr>
              <a:t>DoKit</a:t>
            </a:r>
            <a:r>
              <a:rPr lang="zh-CN" altLang="en-US" dirty="0">
                <a:sym typeface="Arial" panose="020B0604020202020204" pitchFamily="34" charset="0"/>
              </a:rPr>
              <a:t> </a:t>
            </a:r>
            <a:r>
              <a:rPr lang="en-US" altLang="zh-CN" dirty="0">
                <a:sym typeface="Arial" panose="020B0604020202020204" pitchFamily="34" charset="0"/>
              </a:rPr>
              <a:t>Android</a:t>
            </a:r>
            <a:r>
              <a:rPr lang="zh-CN" altLang="en-US" dirty="0">
                <a:sym typeface="Arial" panose="020B0604020202020204" pitchFamily="34" charset="0"/>
              </a:rPr>
              <a:t> </a:t>
            </a:r>
            <a:r>
              <a:rPr lang="en-US" altLang="zh-CN" dirty="0">
                <a:sym typeface="Arial" panose="020B0604020202020204" pitchFamily="34" charset="0"/>
              </a:rPr>
              <a:t>AOP</a:t>
            </a:r>
            <a:r>
              <a:rPr lang="zh-CN" altLang="en-US" dirty="0">
                <a:sym typeface="Arial" panose="020B0604020202020204" pitchFamily="34" charset="0"/>
              </a:rPr>
              <a:t> 原理</a:t>
            </a:r>
          </a:p>
        </p:txBody>
      </p:sp>
      <p:pic>
        <p:nvPicPr>
          <p:cNvPr id="18" name="图片 17">
            <a:extLst>
              <a:ext uri="{FF2B5EF4-FFF2-40B4-BE49-F238E27FC236}">
                <a16:creationId xmlns:a16="http://schemas.microsoft.com/office/drawing/2014/main" id="{C180CA36-F1FC-5D4F-97C6-AB1A71111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57" y="2473384"/>
            <a:ext cx="4787268" cy="2131274"/>
          </a:xfrm>
          <a:prstGeom prst="rect">
            <a:avLst/>
          </a:prstGeom>
        </p:spPr>
      </p:pic>
      <p:pic>
        <p:nvPicPr>
          <p:cNvPr id="19" name="图片 18">
            <a:extLst>
              <a:ext uri="{FF2B5EF4-FFF2-40B4-BE49-F238E27FC236}">
                <a16:creationId xmlns:a16="http://schemas.microsoft.com/office/drawing/2014/main" id="{4FE3AF5E-27D8-AC4B-B76A-F8B81EFECB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6133" y="1267535"/>
            <a:ext cx="4187870" cy="5322776"/>
          </a:xfrm>
          <a:prstGeom prst="rect">
            <a:avLst/>
          </a:prstGeom>
        </p:spPr>
      </p:pic>
      <p:sp>
        <p:nvSpPr>
          <p:cNvPr id="2" name="文本框 1">
            <a:extLst>
              <a:ext uri="{FF2B5EF4-FFF2-40B4-BE49-F238E27FC236}">
                <a16:creationId xmlns:a16="http://schemas.microsoft.com/office/drawing/2014/main" id="{B470F152-806A-5F40-9E3A-9ADF3F60E92A}"/>
              </a:ext>
            </a:extLst>
          </p:cNvPr>
          <p:cNvSpPr txBox="1"/>
          <p:nvPr/>
        </p:nvSpPr>
        <p:spPr>
          <a:xfrm>
            <a:off x="1425694" y="991278"/>
            <a:ext cx="2480167" cy="400110"/>
          </a:xfrm>
          <a:prstGeom prst="rect">
            <a:avLst/>
          </a:prstGeom>
          <a:noFill/>
        </p:spPr>
        <p:txBody>
          <a:bodyPr wrap="none" rtlCol="0">
            <a:spAutoFit/>
          </a:bodyPr>
          <a:lstStyle/>
          <a:p>
            <a:pPr algn="ctr"/>
            <a:r>
              <a:rPr kumimoji="1" lang="en-US" altLang="zh-CN" sz="2000" b="1" dirty="0">
                <a:solidFill>
                  <a:srgbClr val="9A0001"/>
                </a:solidFill>
                <a:latin typeface="+mn-ea"/>
                <a:cs typeface="+mn-ea"/>
                <a:sym typeface="Arial" panose="020B0604020202020204" pitchFamily="34" charset="0"/>
              </a:rPr>
              <a:t>AS</a:t>
            </a:r>
            <a:r>
              <a:rPr kumimoji="1" lang="zh-CN" altLang="en-US" sz="2000" b="1" dirty="0">
                <a:solidFill>
                  <a:srgbClr val="9A0001"/>
                </a:solidFill>
                <a:latin typeface="+mn-ea"/>
                <a:cs typeface="+mn-ea"/>
                <a:sym typeface="Arial" panose="020B0604020202020204" pitchFamily="34" charset="0"/>
              </a:rPr>
              <a:t> </a:t>
            </a:r>
            <a:r>
              <a:rPr kumimoji="1" lang="en-US" altLang="zh-CN" sz="2000" b="1" dirty="0">
                <a:solidFill>
                  <a:srgbClr val="9A0001"/>
                </a:solidFill>
                <a:latin typeface="+mn-ea"/>
                <a:cs typeface="+mn-ea"/>
                <a:sym typeface="Arial" panose="020B0604020202020204" pitchFamily="34" charset="0"/>
              </a:rPr>
              <a:t>Gradle</a:t>
            </a:r>
            <a:r>
              <a:rPr kumimoji="1" lang="zh-CN" altLang="en-US" sz="2000" b="1" dirty="0">
                <a:solidFill>
                  <a:srgbClr val="9A0001"/>
                </a:solidFill>
                <a:latin typeface="+mn-ea"/>
                <a:cs typeface="+mn-ea"/>
                <a:sym typeface="Arial" panose="020B0604020202020204" pitchFamily="34" charset="0"/>
              </a:rPr>
              <a:t>打包流程</a:t>
            </a:r>
          </a:p>
        </p:txBody>
      </p:sp>
      <p:sp>
        <p:nvSpPr>
          <p:cNvPr id="3" name="文本框 2">
            <a:extLst>
              <a:ext uri="{FF2B5EF4-FFF2-40B4-BE49-F238E27FC236}">
                <a16:creationId xmlns:a16="http://schemas.microsoft.com/office/drawing/2014/main" id="{1C8F7A21-EB17-904A-8A1E-54822535E662}"/>
              </a:ext>
            </a:extLst>
          </p:cNvPr>
          <p:cNvSpPr txBox="1"/>
          <p:nvPr/>
        </p:nvSpPr>
        <p:spPr>
          <a:xfrm>
            <a:off x="6935547" y="867425"/>
            <a:ext cx="1564852" cy="400110"/>
          </a:xfrm>
          <a:prstGeom prst="rect">
            <a:avLst/>
          </a:prstGeom>
          <a:noFill/>
        </p:spPr>
        <p:txBody>
          <a:bodyPr wrap="none" rtlCol="0">
            <a:spAutoFit/>
          </a:bodyPr>
          <a:lstStyle/>
          <a:p>
            <a:pPr algn="ctr"/>
            <a:r>
              <a:rPr kumimoji="1" lang="en-US" altLang="zh-CN" sz="2000" b="1" dirty="0">
                <a:solidFill>
                  <a:srgbClr val="9A0001"/>
                </a:solidFill>
                <a:latin typeface="+mn-ea"/>
                <a:cs typeface="+mn-ea"/>
                <a:sym typeface="Arial" panose="020B0604020202020204" pitchFamily="34" charset="0"/>
              </a:rPr>
              <a:t>ASM</a:t>
            </a:r>
            <a:r>
              <a:rPr kumimoji="1" lang="zh-CN" altLang="en-US" sz="2000" b="1" dirty="0">
                <a:solidFill>
                  <a:srgbClr val="9A0001"/>
                </a:solidFill>
                <a:latin typeface="+mn-ea"/>
                <a:cs typeface="+mn-ea"/>
                <a:sym typeface="Arial" panose="020B0604020202020204" pitchFamily="34" charset="0"/>
              </a:rPr>
              <a:t>时序图</a:t>
            </a:r>
          </a:p>
        </p:txBody>
      </p:sp>
      <p:sp>
        <p:nvSpPr>
          <p:cNvPr id="4" name="文本框 3">
            <a:extLst>
              <a:ext uri="{FF2B5EF4-FFF2-40B4-BE49-F238E27FC236}">
                <a16:creationId xmlns:a16="http://schemas.microsoft.com/office/drawing/2014/main" id="{507CC5F5-562A-B240-A685-94A81B1ABA54}"/>
              </a:ext>
            </a:extLst>
          </p:cNvPr>
          <p:cNvSpPr txBox="1"/>
          <p:nvPr/>
        </p:nvSpPr>
        <p:spPr>
          <a:xfrm>
            <a:off x="5350718" y="3302943"/>
            <a:ext cx="453970" cy="646331"/>
          </a:xfrm>
          <a:prstGeom prst="rect">
            <a:avLst/>
          </a:prstGeom>
          <a:noFill/>
        </p:spPr>
        <p:txBody>
          <a:bodyPr wrap="none" rtlCol="0">
            <a:spAutoFit/>
          </a:bodyPr>
          <a:lstStyle/>
          <a:p>
            <a:pPr algn="ctr"/>
            <a:r>
              <a:rPr kumimoji="1" lang="en-US" altLang="zh-CN" sz="36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a:t>
            </a:r>
            <a:endParaRPr kumimoji="1" lang="zh-CN" altLang="en-US" sz="36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23CFFCF9-21C1-DB40-A25F-1BF784D5FECD}"/>
              </a:ext>
            </a:extLst>
          </p:cNvPr>
          <p:cNvSpPr txBox="1"/>
          <p:nvPr/>
        </p:nvSpPr>
        <p:spPr>
          <a:xfrm>
            <a:off x="9556091" y="3302943"/>
            <a:ext cx="2707794" cy="461665"/>
          </a:xfrm>
          <a:prstGeom prst="rect">
            <a:avLst/>
          </a:prstGeom>
          <a:noFill/>
        </p:spPr>
        <p:txBody>
          <a:bodyPr wrap="none" rtlCol="0">
            <a:spAutoFit/>
          </a:bodyPr>
          <a:lstStyle/>
          <a:p>
            <a:pPr algn="ctr"/>
            <a:r>
              <a:rPr kumimoji="1" lang="en-US" altLang="zh-CN" sz="24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a:t>
            </a:r>
            <a:r>
              <a:rPr kumimoji="1" lang="zh-CN" altLang="en-US" sz="24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 </a:t>
            </a:r>
            <a:r>
              <a:rPr kumimoji="1" lang="en-US" altLang="zh-CN" sz="24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New</a:t>
            </a:r>
            <a:r>
              <a:rPr kumimoji="1" lang="zh-CN" altLang="en-US" sz="24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 </a:t>
            </a:r>
            <a:r>
              <a:rPr kumimoji="1" lang="en-US" altLang="zh-CN" sz="24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JVM</a:t>
            </a:r>
            <a:r>
              <a:rPr kumimoji="1" lang="zh-CN" altLang="en-US" sz="24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 </a:t>
            </a:r>
            <a:r>
              <a:rPr kumimoji="1" lang="en-US" altLang="zh-CN" sz="24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Class</a:t>
            </a:r>
            <a:endParaRPr kumimoji="1" lang="zh-CN" altLang="en-US" sz="24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F190F8C5-F28B-434B-99A1-28F569355878}"/>
              </a:ext>
            </a:extLst>
          </p:cNvPr>
          <p:cNvSpPr txBox="1"/>
          <p:nvPr/>
        </p:nvSpPr>
        <p:spPr>
          <a:xfrm>
            <a:off x="818713" y="5061858"/>
            <a:ext cx="2863604" cy="961225"/>
          </a:xfrm>
          <a:prstGeom prst="rect">
            <a:avLst/>
          </a:prstGeom>
          <a:noFill/>
        </p:spPr>
        <p:txBody>
          <a:bodyPr wrap="none" rtlCol="0">
            <a:spAutoFit/>
          </a:bodyPr>
          <a:lstStyle/>
          <a:p>
            <a:pPr>
              <a:lnSpc>
                <a:spcPct val="150000"/>
              </a:lnSpc>
            </a:pPr>
            <a:r>
              <a:rPr kumimoji="1" lang="zh-CN" altLang="en-US" sz="2000" b="1" dirty="0">
                <a:latin typeface="+mn-ea"/>
                <a:cs typeface="+mn-ea"/>
                <a:sym typeface="Arial" panose="020B0604020202020204" pitchFamily="34" charset="0"/>
              </a:rPr>
              <a:t>紫色</a:t>
            </a:r>
            <a:r>
              <a:rPr kumimoji="1" lang="en-US" altLang="zh-CN" sz="2000" b="1" dirty="0">
                <a:latin typeface="+mn-ea"/>
                <a:cs typeface="+mn-ea"/>
                <a:sym typeface="Arial" panose="020B0604020202020204" pitchFamily="34" charset="0"/>
              </a:rPr>
              <a:t>:</a:t>
            </a:r>
            <a:r>
              <a:rPr kumimoji="1" lang="zh-CN" altLang="en-US" sz="2000" b="1" dirty="0">
                <a:latin typeface="+mn-ea"/>
                <a:cs typeface="+mn-ea"/>
                <a:sym typeface="Arial" panose="020B0604020202020204" pitchFamily="34" charset="0"/>
              </a:rPr>
              <a:t>自定义</a:t>
            </a:r>
            <a:r>
              <a:rPr kumimoji="1" lang="en-US" altLang="zh-CN" sz="2000" b="1" dirty="0">
                <a:latin typeface="+mn-ea"/>
                <a:cs typeface="+mn-ea"/>
                <a:sym typeface="Arial" panose="020B0604020202020204" pitchFamily="34" charset="0"/>
              </a:rPr>
              <a:t>Transform</a:t>
            </a:r>
          </a:p>
          <a:p>
            <a:pPr>
              <a:lnSpc>
                <a:spcPct val="150000"/>
              </a:lnSpc>
            </a:pPr>
            <a:r>
              <a:rPr kumimoji="1" lang="zh-CN" altLang="en-US" sz="2000" b="1" dirty="0">
                <a:latin typeface="+mn-ea"/>
                <a:cs typeface="+mn-ea"/>
                <a:sym typeface="Arial" panose="020B0604020202020204" pitchFamily="34" charset="0"/>
              </a:rPr>
              <a:t>蓝色</a:t>
            </a:r>
            <a:r>
              <a:rPr kumimoji="1" lang="en-US" altLang="zh-CN" sz="2000" b="1" dirty="0">
                <a:latin typeface="+mn-ea"/>
                <a:cs typeface="+mn-ea"/>
                <a:sym typeface="Arial" panose="020B0604020202020204" pitchFamily="34" charset="0"/>
              </a:rPr>
              <a:t>:</a:t>
            </a:r>
            <a:r>
              <a:rPr kumimoji="1" lang="zh-CN" altLang="en-US" sz="2000" b="1" dirty="0">
                <a:latin typeface="+mn-ea"/>
                <a:cs typeface="+mn-ea"/>
                <a:sym typeface="Arial" panose="020B0604020202020204" pitchFamily="34" charset="0"/>
              </a:rPr>
              <a:t>系统</a:t>
            </a:r>
            <a:r>
              <a:rPr kumimoji="1" lang="en-US" altLang="zh-CN" sz="2000" b="1" dirty="0">
                <a:latin typeface="+mn-ea"/>
                <a:cs typeface="+mn-ea"/>
                <a:sym typeface="Arial" panose="020B0604020202020204" pitchFamily="34" charset="0"/>
              </a:rPr>
              <a:t>Transform</a:t>
            </a:r>
            <a:endParaRPr kumimoji="1" lang="zh-CN" altLang="en-US" sz="2000" b="1" dirty="0">
              <a:latin typeface="+mn-ea"/>
              <a:cs typeface="+mn-ea"/>
              <a:sym typeface="Arial" panose="020B0604020202020204" pitchFamily="34" charset="0"/>
            </a:endParaRPr>
          </a:p>
        </p:txBody>
      </p:sp>
    </p:spTree>
    <p:extLst>
      <p:ext uri="{BB962C8B-B14F-4D97-AF65-F5344CB8AC3E}">
        <p14:creationId xmlns:p14="http://schemas.microsoft.com/office/powerpoint/2010/main" val="2775317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en-US" altLang="zh-CN" dirty="0" err="1">
                <a:sym typeface="Arial" panose="020B0604020202020204" pitchFamily="34" charset="0"/>
              </a:rPr>
              <a:t>DoKit</a:t>
            </a:r>
            <a:r>
              <a:rPr lang="zh-CN" altLang="en-US" dirty="0">
                <a:sym typeface="Arial" panose="020B0604020202020204" pitchFamily="34" charset="0"/>
              </a:rPr>
              <a:t> </a:t>
            </a:r>
            <a:r>
              <a:rPr lang="en-US" altLang="zh-CN" dirty="0">
                <a:sym typeface="Arial" panose="020B0604020202020204" pitchFamily="34" charset="0"/>
              </a:rPr>
              <a:t>Android</a:t>
            </a:r>
            <a:r>
              <a:rPr lang="zh-CN" altLang="en-US" dirty="0">
                <a:sym typeface="Arial" panose="020B0604020202020204" pitchFamily="34" charset="0"/>
              </a:rPr>
              <a:t> </a:t>
            </a:r>
            <a:r>
              <a:rPr lang="en-US" altLang="zh-CN" dirty="0">
                <a:sym typeface="Arial" panose="020B0604020202020204" pitchFamily="34" charset="0"/>
              </a:rPr>
              <a:t>AOP</a:t>
            </a:r>
            <a:r>
              <a:rPr lang="zh-CN" altLang="en-US" dirty="0">
                <a:sym typeface="Arial" panose="020B0604020202020204" pitchFamily="34" charset="0"/>
              </a:rPr>
              <a:t> 实现</a:t>
            </a:r>
          </a:p>
        </p:txBody>
      </p:sp>
      <p:pic>
        <p:nvPicPr>
          <p:cNvPr id="17" name="图片 16">
            <a:extLst>
              <a:ext uri="{FF2B5EF4-FFF2-40B4-BE49-F238E27FC236}">
                <a16:creationId xmlns:a16="http://schemas.microsoft.com/office/drawing/2014/main" id="{F876B4AE-6A6E-5142-AA60-1C890644B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256" y="1013487"/>
            <a:ext cx="5838583" cy="2984165"/>
          </a:xfrm>
          <a:prstGeom prst="rect">
            <a:avLst/>
          </a:prstGeom>
        </p:spPr>
      </p:pic>
      <p:pic>
        <p:nvPicPr>
          <p:cNvPr id="2" name="图片 1">
            <a:extLst>
              <a:ext uri="{FF2B5EF4-FFF2-40B4-BE49-F238E27FC236}">
                <a16:creationId xmlns:a16="http://schemas.microsoft.com/office/drawing/2014/main" id="{2CF6C6A9-072C-1B48-952A-732B703970CF}"/>
              </a:ext>
            </a:extLst>
          </p:cNvPr>
          <p:cNvPicPr>
            <a:picLocks noChangeAspect="1"/>
          </p:cNvPicPr>
          <p:nvPr/>
        </p:nvPicPr>
        <p:blipFill>
          <a:blip r:embed="rId4"/>
          <a:stretch>
            <a:fillRect/>
          </a:stretch>
        </p:blipFill>
        <p:spPr>
          <a:xfrm>
            <a:off x="2101932" y="4152519"/>
            <a:ext cx="4509407" cy="2461581"/>
          </a:xfrm>
          <a:prstGeom prst="rect">
            <a:avLst/>
          </a:prstGeom>
        </p:spPr>
      </p:pic>
      <p:sp>
        <p:nvSpPr>
          <p:cNvPr id="3" name="文本框 2">
            <a:extLst>
              <a:ext uri="{FF2B5EF4-FFF2-40B4-BE49-F238E27FC236}">
                <a16:creationId xmlns:a16="http://schemas.microsoft.com/office/drawing/2014/main" id="{9CD49FDA-5576-3B40-9760-B473B8CA1075}"/>
              </a:ext>
            </a:extLst>
          </p:cNvPr>
          <p:cNvSpPr txBox="1"/>
          <p:nvPr/>
        </p:nvSpPr>
        <p:spPr>
          <a:xfrm>
            <a:off x="535452" y="2618072"/>
            <a:ext cx="1210588" cy="400110"/>
          </a:xfrm>
          <a:prstGeom prst="rect">
            <a:avLst/>
          </a:prstGeom>
          <a:noFill/>
        </p:spPr>
        <p:txBody>
          <a:bodyPr wrap="none" rtlCol="0">
            <a:spAutoFit/>
          </a:bodyPr>
          <a:lstStyle/>
          <a:p>
            <a:pPr algn="ctr"/>
            <a:r>
              <a:rPr kumimoji="1" lang="zh-CN" altLang="en-US" sz="2000"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插件架构</a:t>
            </a:r>
          </a:p>
        </p:txBody>
      </p:sp>
      <p:sp>
        <p:nvSpPr>
          <p:cNvPr id="18" name="文本框 17">
            <a:extLst>
              <a:ext uri="{FF2B5EF4-FFF2-40B4-BE49-F238E27FC236}">
                <a16:creationId xmlns:a16="http://schemas.microsoft.com/office/drawing/2014/main" id="{7C1C78C9-466A-CC41-B3BF-DF1C3F8A792A}"/>
              </a:ext>
            </a:extLst>
          </p:cNvPr>
          <p:cNvSpPr txBox="1"/>
          <p:nvPr/>
        </p:nvSpPr>
        <p:spPr>
          <a:xfrm>
            <a:off x="535452" y="5183254"/>
            <a:ext cx="697627" cy="400110"/>
          </a:xfrm>
          <a:prstGeom prst="rect">
            <a:avLst/>
          </a:prstGeom>
          <a:noFill/>
        </p:spPr>
        <p:txBody>
          <a:bodyPr wrap="none" rtlCol="0">
            <a:spAutoFit/>
          </a:bodyPr>
          <a:lstStyle/>
          <a:p>
            <a:pPr algn="ctr"/>
            <a:r>
              <a:rPr kumimoji="1" lang="zh-CN" altLang="en-US" sz="2000"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例子</a:t>
            </a:r>
          </a:p>
        </p:txBody>
      </p:sp>
      <p:sp>
        <p:nvSpPr>
          <p:cNvPr id="4" name="文本框 3">
            <a:extLst>
              <a:ext uri="{FF2B5EF4-FFF2-40B4-BE49-F238E27FC236}">
                <a16:creationId xmlns:a16="http://schemas.microsoft.com/office/drawing/2014/main" id="{A0B3AC7D-529F-604E-8780-06038B0D1159}"/>
              </a:ext>
            </a:extLst>
          </p:cNvPr>
          <p:cNvSpPr txBox="1"/>
          <p:nvPr/>
        </p:nvSpPr>
        <p:spPr>
          <a:xfrm>
            <a:off x="9132974" y="1259442"/>
            <a:ext cx="1210588" cy="400110"/>
          </a:xfrm>
          <a:prstGeom prst="rect">
            <a:avLst/>
          </a:prstGeom>
          <a:noFill/>
        </p:spPr>
        <p:txBody>
          <a:bodyPr wrap="none" rtlCol="0">
            <a:spAutoFit/>
          </a:bodyPr>
          <a:lstStyle/>
          <a:p>
            <a:pPr algn="ctr"/>
            <a:r>
              <a:rPr kumimoji="1"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场景落地</a:t>
            </a:r>
          </a:p>
        </p:txBody>
      </p:sp>
      <p:sp>
        <p:nvSpPr>
          <p:cNvPr id="5" name="文本框 4">
            <a:extLst>
              <a:ext uri="{FF2B5EF4-FFF2-40B4-BE49-F238E27FC236}">
                <a16:creationId xmlns:a16="http://schemas.microsoft.com/office/drawing/2014/main" id="{28242392-95B9-2547-AE73-66DC03B71096}"/>
              </a:ext>
            </a:extLst>
          </p:cNvPr>
          <p:cNvSpPr txBox="1"/>
          <p:nvPr/>
        </p:nvSpPr>
        <p:spPr>
          <a:xfrm>
            <a:off x="8917492" y="1673178"/>
            <a:ext cx="1627369" cy="4821641"/>
          </a:xfrm>
          <a:prstGeom prst="rect">
            <a:avLst/>
          </a:prstGeom>
          <a:noFill/>
        </p:spPr>
        <p:txBody>
          <a:bodyPr wrap="none" rtlCol="0">
            <a:spAutoFit/>
          </a:bodyPr>
          <a:lstStyle/>
          <a:p>
            <a:pPr marL="285750" indent="-285750" algn="ctr">
              <a:lnSpc>
                <a:spcPct val="250000"/>
              </a:lnSpc>
              <a:buFont typeface="Arial" panose="020B0604020202020204" pitchFamily="34" charset="0"/>
              <a:buChar char="•"/>
            </a:pPr>
            <a:r>
              <a:rPr kumimoji="1" lang="zh-CN" altLang="en-US" dirty="0">
                <a:latin typeface="+mn-ea"/>
                <a:cs typeface="+mn-ea"/>
                <a:sym typeface="Arial" panose="020B0604020202020204" pitchFamily="34" charset="0"/>
              </a:rPr>
              <a:t>位置模拟</a:t>
            </a:r>
            <a:endParaRPr kumimoji="1" lang="en-US" altLang="zh-CN" dirty="0">
              <a:latin typeface="+mn-ea"/>
              <a:cs typeface="+mn-ea"/>
              <a:sym typeface="Arial" panose="020B0604020202020204" pitchFamily="34" charset="0"/>
            </a:endParaRPr>
          </a:p>
          <a:p>
            <a:pPr marL="285750" indent="-285750" algn="ctr">
              <a:lnSpc>
                <a:spcPct val="250000"/>
              </a:lnSpc>
              <a:buFont typeface="Arial" panose="020B0604020202020204" pitchFamily="34" charset="0"/>
              <a:buChar char="•"/>
            </a:pPr>
            <a:r>
              <a:rPr kumimoji="1" lang="zh-CN" altLang="en-US" dirty="0">
                <a:latin typeface="+mn-ea"/>
                <a:cs typeface="+mn-ea"/>
                <a:sym typeface="Arial" panose="020B0604020202020204" pitchFamily="34" charset="0"/>
              </a:rPr>
              <a:t>网络抓包</a:t>
            </a:r>
            <a:endParaRPr kumimoji="1" lang="en-US" altLang="zh-CN" dirty="0">
              <a:latin typeface="+mn-ea"/>
              <a:cs typeface="+mn-ea"/>
              <a:sym typeface="Arial" panose="020B0604020202020204" pitchFamily="34" charset="0"/>
            </a:endParaRPr>
          </a:p>
          <a:p>
            <a:pPr marL="285750" indent="-285750" algn="ctr">
              <a:lnSpc>
                <a:spcPct val="250000"/>
              </a:lnSpc>
              <a:buFont typeface="Arial" panose="020B0604020202020204" pitchFamily="34" charset="0"/>
              <a:buChar char="•"/>
            </a:pPr>
            <a:r>
              <a:rPr kumimoji="1" lang="zh-CN" altLang="en-US" dirty="0">
                <a:latin typeface="+mn-ea"/>
                <a:cs typeface="+mn-ea"/>
                <a:sym typeface="Arial" panose="020B0604020202020204" pitchFamily="34" charset="0"/>
              </a:rPr>
              <a:t>大图检测</a:t>
            </a:r>
            <a:endParaRPr kumimoji="1" lang="en-US" altLang="zh-CN" dirty="0">
              <a:latin typeface="+mn-ea"/>
              <a:cs typeface="+mn-ea"/>
              <a:sym typeface="Arial" panose="020B0604020202020204" pitchFamily="34" charset="0"/>
            </a:endParaRPr>
          </a:p>
          <a:p>
            <a:pPr marL="285750" indent="-285750" algn="ctr">
              <a:lnSpc>
                <a:spcPct val="250000"/>
              </a:lnSpc>
              <a:buFont typeface="Arial" panose="020B0604020202020204" pitchFamily="34" charset="0"/>
              <a:buChar char="•"/>
            </a:pPr>
            <a:r>
              <a:rPr kumimoji="1" lang="zh-CN" altLang="en-US" dirty="0">
                <a:latin typeface="+mn-ea"/>
                <a:cs typeface="+mn-ea"/>
                <a:sym typeface="Arial" panose="020B0604020202020204" pitchFamily="34" charset="0"/>
              </a:rPr>
              <a:t>函数耗时</a:t>
            </a:r>
            <a:endParaRPr kumimoji="1" lang="en-US" altLang="zh-CN" dirty="0">
              <a:latin typeface="+mn-ea"/>
              <a:cs typeface="+mn-ea"/>
              <a:sym typeface="Arial" panose="020B0604020202020204" pitchFamily="34" charset="0"/>
            </a:endParaRPr>
          </a:p>
          <a:p>
            <a:pPr marL="285750" indent="-285750" algn="ctr">
              <a:lnSpc>
                <a:spcPct val="250000"/>
              </a:lnSpc>
              <a:buFont typeface="Arial" panose="020B0604020202020204" pitchFamily="34" charset="0"/>
              <a:buChar char="•"/>
            </a:pPr>
            <a:r>
              <a:rPr kumimoji="1" lang="zh-CN" altLang="en-US" dirty="0">
                <a:latin typeface="+mn-ea"/>
                <a:cs typeface="+mn-ea"/>
                <a:sym typeface="Arial" panose="020B0604020202020204" pitchFamily="34" charset="0"/>
              </a:rPr>
              <a:t>启动耗时</a:t>
            </a:r>
            <a:endParaRPr kumimoji="1" lang="en-US" altLang="zh-CN" dirty="0">
              <a:latin typeface="+mn-ea"/>
              <a:cs typeface="+mn-ea"/>
              <a:sym typeface="Arial" panose="020B0604020202020204" pitchFamily="34" charset="0"/>
            </a:endParaRPr>
          </a:p>
          <a:p>
            <a:pPr marL="285750" indent="-285750" algn="ctr">
              <a:lnSpc>
                <a:spcPct val="250000"/>
              </a:lnSpc>
              <a:buFont typeface="Arial" panose="020B0604020202020204" pitchFamily="34" charset="0"/>
              <a:buChar char="•"/>
            </a:pPr>
            <a:r>
              <a:rPr kumimoji="1" lang="zh-CN" altLang="en-US" dirty="0">
                <a:latin typeface="+mn-ea"/>
                <a:cs typeface="+mn-ea"/>
                <a:sym typeface="Arial" panose="020B0604020202020204" pitchFamily="34" charset="0"/>
              </a:rPr>
              <a:t>数据</a:t>
            </a:r>
            <a:r>
              <a:rPr kumimoji="1" lang="en-US" altLang="zh-CN" dirty="0">
                <a:latin typeface="+mn-ea"/>
                <a:cs typeface="+mn-ea"/>
                <a:sym typeface="Arial" panose="020B0604020202020204" pitchFamily="34" charset="0"/>
              </a:rPr>
              <a:t>Mock</a:t>
            </a:r>
          </a:p>
          <a:p>
            <a:pPr marL="285750" indent="-285750" algn="ctr">
              <a:lnSpc>
                <a:spcPct val="250000"/>
              </a:lnSpc>
              <a:buFont typeface="Arial" panose="020B0604020202020204" pitchFamily="34" charset="0"/>
              <a:buChar char="•"/>
            </a:pPr>
            <a:r>
              <a:rPr kumimoji="1" lang="zh-CN" altLang="en-US" dirty="0">
                <a:latin typeface="+mn-ea"/>
                <a:cs typeface="+mn-ea"/>
                <a:sym typeface="Arial" panose="020B0604020202020204" pitchFamily="34" charset="0"/>
              </a:rPr>
              <a:t>三方库信息</a:t>
            </a:r>
          </a:p>
        </p:txBody>
      </p:sp>
    </p:spTree>
    <p:extLst>
      <p:ext uri="{BB962C8B-B14F-4D97-AF65-F5344CB8AC3E}">
        <p14:creationId xmlns:p14="http://schemas.microsoft.com/office/powerpoint/2010/main" val="2514577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zh-CN" altLang="en-US" dirty="0">
                <a:sym typeface="Arial" panose="020B0604020202020204" pitchFamily="34" charset="0"/>
              </a:rPr>
              <a:t>现有接口</a:t>
            </a:r>
            <a:r>
              <a:rPr lang="en-US" altLang="zh-CN" dirty="0">
                <a:sym typeface="Arial" panose="020B0604020202020204" pitchFamily="34" charset="0"/>
              </a:rPr>
              <a:t>Mock</a:t>
            </a:r>
            <a:r>
              <a:rPr lang="zh-CN" altLang="en-US" dirty="0">
                <a:sym typeface="Arial" panose="020B0604020202020204" pitchFamily="34" charset="0"/>
              </a:rPr>
              <a:t>解决方案</a:t>
            </a:r>
          </a:p>
        </p:txBody>
      </p:sp>
      <p:sp>
        <p:nvSpPr>
          <p:cNvPr id="6" name="文本框 5">
            <a:extLst>
              <a:ext uri="{FF2B5EF4-FFF2-40B4-BE49-F238E27FC236}">
                <a16:creationId xmlns:a16="http://schemas.microsoft.com/office/drawing/2014/main" id="{36BCE43C-E8BF-7249-A354-6AABEE3151BE}"/>
              </a:ext>
            </a:extLst>
          </p:cNvPr>
          <p:cNvSpPr txBox="1"/>
          <p:nvPr/>
        </p:nvSpPr>
        <p:spPr>
          <a:xfrm>
            <a:off x="1803493" y="1005463"/>
            <a:ext cx="1210588" cy="400110"/>
          </a:xfrm>
          <a:prstGeom prst="rect">
            <a:avLst/>
          </a:prstGeom>
          <a:noFill/>
        </p:spPr>
        <p:txBody>
          <a:bodyPr wrap="none" rtlCol="0">
            <a:spAutoFit/>
          </a:bodyPr>
          <a:lstStyle/>
          <a:p>
            <a:pPr algn="ctr"/>
            <a:r>
              <a:rPr kumimoji="1"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抓包工具</a:t>
            </a:r>
          </a:p>
        </p:txBody>
      </p:sp>
      <p:pic>
        <p:nvPicPr>
          <p:cNvPr id="19" name="图片 18">
            <a:extLst>
              <a:ext uri="{FF2B5EF4-FFF2-40B4-BE49-F238E27FC236}">
                <a16:creationId xmlns:a16="http://schemas.microsoft.com/office/drawing/2014/main" id="{079C6E67-8327-BD48-A286-4E0C50AE1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142" y="1621672"/>
            <a:ext cx="764088" cy="770105"/>
          </a:xfrm>
          <a:prstGeom prst="rect">
            <a:avLst/>
          </a:prstGeom>
        </p:spPr>
      </p:pic>
      <p:pic>
        <p:nvPicPr>
          <p:cNvPr id="22" name="图片 21">
            <a:extLst>
              <a:ext uri="{FF2B5EF4-FFF2-40B4-BE49-F238E27FC236}">
                <a16:creationId xmlns:a16="http://schemas.microsoft.com/office/drawing/2014/main" id="{A1943A11-4465-494C-A167-CC6B78D403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51" y="2391777"/>
            <a:ext cx="2145250" cy="586368"/>
          </a:xfrm>
          <a:prstGeom prst="rect">
            <a:avLst/>
          </a:prstGeom>
        </p:spPr>
      </p:pic>
      <p:pic>
        <p:nvPicPr>
          <p:cNvPr id="23" name="图片 22">
            <a:extLst>
              <a:ext uri="{FF2B5EF4-FFF2-40B4-BE49-F238E27FC236}">
                <a16:creationId xmlns:a16="http://schemas.microsoft.com/office/drawing/2014/main" id="{AEBE5BFA-C3E6-9343-B878-293ADA13A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246" y="1593643"/>
            <a:ext cx="2026542" cy="546100"/>
          </a:xfrm>
          <a:prstGeom prst="rect">
            <a:avLst/>
          </a:prstGeom>
        </p:spPr>
      </p:pic>
      <p:sp>
        <p:nvSpPr>
          <p:cNvPr id="7" name="文本框 6">
            <a:extLst>
              <a:ext uri="{FF2B5EF4-FFF2-40B4-BE49-F238E27FC236}">
                <a16:creationId xmlns:a16="http://schemas.microsoft.com/office/drawing/2014/main" id="{44FAAE84-DD42-1D4C-B161-AAA89BE74B7D}"/>
              </a:ext>
            </a:extLst>
          </p:cNvPr>
          <p:cNvSpPr txBox="1"/>
          <p:nvPr/>
        </p:nvSpPr>
        <p:spPr>
          <a:xfrm>
            <a:off x="2954117" y="2484906"/>
            <a:ext cx="970137" cy="400110"/>
          </a:xfrm>
          <a:prstGeom prst="rect">
            <a:avLst/>
          </a:prstGeom>
          <a:noFill/>
        </p:spPr>
        <p:txBody>
          <a:bodyPr wrap="none" rtlCol="0">
            <a:spAutoFit/>
          </a:bodyPr>
          <a:lstStyle/>
          <a:p>
            <a:pPr algn="ctr"/>
            <a:r>
              <a:rPr kumimoji="1"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Fildder</a:t>
            </a:r>
            <a:endParaRPr kumimoji="1"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7E76B6E3-2402-CA47-B4B2-EB53A945ACD5}"/>
              </a:ext>
            </a:extLst>
          </p:cNvPr>
          <p:cNvSpPr txBox="1"/>
          <p:nvPr/>
        </p:nvSpPr>
        <p:spPr>
          <a:xfrm>
            <a:off x="1803493" y="3410490"/>
            <a:ext cx="697627" cy="400110"/>
          </a:xfrm>
          <a:prstGeom prst="rect">
            <a:avLst/>
          </a:prstGeom>
          <a:noFill/>
        </p:spPr>
        <p:txBody>
          <a:bodyPr wrap="none" rtlCol="0">
            <a:spAutoFit/>
          </a:bodyPr>
          <a:lstStyle/>
          <a:p>
            <a:pPr algn="ctr"/>
            <a:r>
              <a:rPr kumimoji="1"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问题</a:t>
            </a:r>
          </a:p>
        </p:txBody>
      </p:sp>
      <p:sp>
        <p:nvSpPr>
          <p:cNvPr id="10" name="文本框 9">
            <a:extLst>
              <a:ext uri="{FF2B5EF4-FFF2-40B4-BE49-F238E27FC236}">
                <a16:creationId xmlns:a16="http://schemas.microsoft.com/office/drawing/2014/main" id="{D5EF1409-C007-4546-AB79-A8BE4A919FE6}"/>
              </a:ext>
            </a:extLst>
          </p:cNvPr>
          <p:cNvSpPr txBox="1"/>
          <p:nvPr/>
        </p:nvSpPr>
        <p:spPr>
          <a:xfrm>
            <a:off x="1001771" y="3850961"/>
            <a:ext cx="4215122" cy="1987788"/>
          </a:xfrm>
          <a:prstGeom prst="rect">
            <a:avLst/>
          </a:prstGeom>
          <a:noFill/>
        </p:spPr>
        <p:txBody>
          <a:bodyPr wrap="square" rtlCol="0">
            <a:spAutoFit/>
          </a:bodyPr>
          <a:lstStyle/>
          <a:p>
            <a:pPr marL="514350" indent="-514350" defTabSz="825500" hangingPunct="0">
              <a:lnSpc>
                <a:spcPct val="200000"/>
              </a:lnSpc>
              <a:buFontTx/>
              <a:buAutoNum type="arabicPeriod"/>
            </a:pPr>
            <a:r>
              <a:rPr lang="zh-CN" altLang="en-US" sz="1600" dirty="0">
                <a:latin typeface="+mn-ea"/>
                <a:cs typeface="Microsoft YaHei" charset="-122"/>
              </a:rPr>
              <a:t>不支持</a:t>
            </a:r>
            <a:r>
              <a:rPr lang="zh-CN" altLang="en-US" sz="1600" dirty="0">
                <a:solidFill>
                  <a:srgbClr val="000000"/>
                </a:solidFill>
                <a:latin typeface="+mn-ea"/>
                <a:cs typeface="Microsoft YaHei" charset="-122"/>
                <a:sym typeface="Helvetica Light"/>
              </a:rPr>
              <a:t>多人协同</a:t>
            </a:r>
            <a:endParaRPr lang="en-US" altLang="zh-CN" sz="1600" dirty="0">
              <a:solidFill>
                <a:srgbClr val="000000"/>
              </a:solidFill>
              <a:latin typeface="+mn-ea"/>
              <a:cs typeface="Microsoft YaHei" charset="-122"/>
              <a:sym typeface="Helvetica Light"/>
            </a:endParaRPr>
          </a:p>
          <a:p>
            <a:pPr marL="514350" indent="-514350" defTabSz="825500" hangingPunct="0">
              <a:lnSpc>
                <a:spcPct val="200000"/>
              </a:lnSpc>
              <a:buFontTx/>
              <a:buAutoNum type="arabicPeriod"/>
            </a:pPr>
            <a:r>
              <a:rPr lang="zh-CN" altLang="en-US" sz="1600" dirty="0">
                <a:latin typeface="+mn-ea"/>
                <a:cs typeface="Microsoft YaHei" charset="-122"/>
              </a:rPr>
              <a:t>不支持场景化</a:t>
            </a:r>
            <a:endParaRPr lang="en-US" altLang="zh-CN" sz="1600" dirty="0">
              <a:latin typeface="+mn-ea"/>
              <a:cs typeface="Microsoft YaHei" charset="-122"/>
            </a:endParaRPr>
          </a:p>
          <a:p>
            <a:pPr marL="514350" indent="-514350" defTabSz="825500" hangingPunct="0">
              <a:lnSpc>
                <a:spcPct val="200000"/>
              </a:lnSpc>
              <a:buFontTx/>
              <a:buAutoNum type="arabicPeriod"/>
            </a:pPr>
            <a:r>
              <a:rPr lang="zh-CN" altLang="en-US" sz="1600" dirty="0">
                <a:solidFill>
                  <a:srgbClr val="000000"/>
                </a:solidFill>
                <a:latin typeface="+mn-ea"/>
                <a:cs typeface="Microsoft YaHei" charset="-122"/>
                <a:sym typeface="Helvetica Light"/>
              </a:rPr>
              <a:t>不支持数据持久化</a:t>
            </a:r>
            <a:endParaRPr lang="en-US" altLang="zh-CN" sz="1600" dirty="0">
              <a:solidFill>
                <a:srgbClr val="000000"/>
              </a:solidFill>
              <a:latin typeface="+mn-ea"/>
              <a:cs typeface="Microsoft YaHei" charset="-122"/>
              <a:sym typeface="Helvetica Light"/>
            </a:endParaRPr>
          </a:p>
          <a:p>
            <a:pPr marL="514350" indent="-514350">
              <a:lnSpc>
                <a:spcPct val="200000"/>
              </a:lnSpc>
              <a:buFontTx/>
              <a:buAutoNum type="arabicPeriod"/>
            </a:pPr>
            <a:r>
              <a:rPr lang="zh-CN" altLang="en-US" sz="1600" dirty="0">
                <a:latin typeface="+mn-ea"/>
                <a:cs typeface="Microsoft YaHei" charset="-122"/>
              </a:rPr>
              <a:t>抓包工具繁多，有操作门槛</a:t>
            </a:r>
            <a:endParaRPr lang="en-US" altLang="zh-CN" sz="1600" dirty="0">
              <a:latin typeface="+mn-ea"/>
              <a:cs typeface="Microsoft YaHei" charset="-122"/>
            </a:endParaRPr>
          </a:p>
        </p:txBody>
      </p:sp>
      <p:sp>
        <p:nvSpPr>
          <p:cNvPr id="24" name="文本框 23">
            <a:extLst>
              <a:ext uri="{FF2B5EF4-FFF2-40B4-BE49-F238E27FC236}">
                <a16:creationId xmlns:a16="http://schemas.microsoft.com/office/drawing/2014/main" id="{F0DD78EC-8866-9247-980D-10A26B4A7E71}"/>
              </a:ext>
            </a:extLst>
          </p:cNvPr>
          <p:cNvSpPr txBox="1"/>
          <p:nvPr/>
        </p:nvSpPr>
        <p:spPr>
          <a:xfrm>
            <a:off x="6428815" y="1055385"/>
            <a:ext cx="697627" cy="400110"/>
          </a:xfrm>
          <a:prstGeom prst="rect">
            <a:avLst/>
          </a:prstGeom>
          <a:noFill/>
        </p:spPr>
        <p:txBody>
          <a:bodyPr wrap="none" rtlCol="0">
            <a:spAutoFit/>
          </a:bodyPr>
          <a:lstStyle/>
          <a:p>
            <a:pPr algn="ctr"/>
            <a:r>
              <a:rPr kumimoji="1"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目标</a:t>
            </a:r>
          </a:p>
        </p:txBody>
      </p:sp>
      <p:sp>
        <p:nvSpPr>
          <p:cNvPr id="25" name="文本框 24">
            <a:extLst>
              <a:ext uri="{FF2B5EF4-FFF2-40B4-BE49-F238E27FC236}">
                <a16:creationId xmlns:a16="http://schemas.microsoft.com/office/drawing/2014/main" id="{809E729C-1704-FA4B-B5D5-41BDE3B407B7}"/>
              </a:ext>
            </a:extLst>
          </p:cNvPr>
          <p:cNvSpPr txBox="1"/>
          <p:nvPr/>
        </p:nvSpPr>
        <p:spPr>
          <a:xfrm>
            <a:off x="6428815" y="1632824"/>
            <a:ext cx="3602268" cy="338554"/>
          </a:xfrm>
          <a:prstGeom prst="rect">
            <a:avLst/>
          </a:prstGeom>
          <a:noFill/>
        </p:spPr>
        <p:txBody>
          <a:bodyPr wrap="none" rtlCol="0">
            <a:spAutoFit/>
          </a:bodyPr>
          <a:lstStyle/>
          <a:p>
            <a:pPr algn="ctr"/>
            <a:r>
              <a:rPr kumimoji="1" lang="zh-CN" altLang="en-US" sz="1600" dirty="0">
                <a:latin typeface="+mn-ea"/>
                <a:cs typeface="+mn-ea"/>
                <a:sym typeface="Arial" panose="020B0604020202020204" pitchFamily="34" charset="0"/>
              </a:rPr>
              <a:t>打造一款面向全平台的数据</a:t>
            </a:r>
            <a:r>
              <a:rPr kumimoji="1" lang="en-US" altLang="zh-CN" sz="1600" dirty="0">
                <a:latin typeface="+mn-ea"/>
                <a:cs typeface="+mn-ea"/>
                <a:sym typeface="Arial" panose="020B0604020202020204" pitchFamily="34" charset="0"/>
              </a:rPr>
              <a:t>Mock</a:t>
            </a:r>
            <a:r>
              <a:rPr kumimoji="1" lang="zh-CN" altLang="en-US" sz="1600" dirty="0">
                <a:latin typeface="+mn-ea"/>
                <a:cs typeface="+mn-ea"/>
                <a:sym typeface="Arial" panose="020B0604020202020204" pitchFamily="34" charset="0"/>
              </a:rPr>
              <a:t>方案</a:t>
            </a:r>
          </a:p>
        </p:txBody>
      </p:sp>
      <p:sp>
        <p:nvSpPr>
          <p:cNvPr id="26" name="文本框 25">
            <a:extLst>
              <a:ext uri="{FF2B5EF4-FFF2-40B4-BE49-F238E27FC236}">
                <a16:creationId xmlns:a16="http://schemas.microsoft.com/office/drawing/2014/main" id="{4824751D-C1E9-B248-9BC6-89292F81EEAA}"/>
              </a:ext>
            </a:extLst>
          </p:cNvPr>
          <p:cNvSpPr txBox="1"/>
          <p:nvPr/>
        </p:nvSpPr>
        <p:spPr>
          <a:xfrm>
            <a:off x="6428815" y="3410490"/>
            <a:ext cx="697627" cy="400110"/>
          </a:xfrm>
          <a:prstGeom prst="rect">
            <a:avLst/>
          </a:prstGeom>
          <a:noFill/>
        </p:spPr>
        <p:txBody>
          <a:bodyPr wrap="none" rtlCol="0">
            <a:spAutoFit/>
          </a:bodyPr>
          <a:lstStyle/>
          <a:p>
            <a:pPr algn="ctr"/>
            <a:r>
              <a:rPr kumimoji="1"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难点</a:t>
            </a:r>
          </a:p>
        </p:txBody>
      </p:sp>
      <p:sp>
        <p:nvSpPr>
          <p:cNvPr id="27" name="文本框 26">
            <a:extLst>
              <a:ext uri="{FF2B5EF4-FFF2-40B4-BE49-F238E27FC236}">
                <a16:creationId xmlns:a16="http://schemas.microsoft.com/office/drawing/2014/main" id="{AE600213-C573-174E-98E7-F6520964419F}"/>
              </a:ext>
            </a:extLst>
          </p:cNvPr>
          <p:cNvSpPr txBox="1"/>
          <p:nvPr/>
        </p:nvSpPr>
        <p:spPr>
          <a:xfrm>
            <a:off x="6428815" y="3850961"/>
            <a:ext cx="4215122" cy="1495346"/>
          </a:xfrm>
          <a:prstGeom prst="rect">
            <a:avLst/>
          </a:prstGeom>
          <a:noFill/>
        </p:spPr>
        <p:txBody>
          <a:bodyPr wrap="square" rtlCol="0">
            <a:spAutoFit/>
          </a:bodyPr>
          <a:lstStyle/>
          <a:p>
            <a:pPr marL="514350" indent="-514350" defTabSz="825500" hangingPunct="0">
              <a:lnSpc>
                <a:spcPct val="200000"/>
              </a:lnSpc>
              <a:buFontTx/>
              <a:buAutoNum type="arabicPeriod"/>
            </a:pPr>
            <a:r>
              <a:rPr lang="en-US" altLang="zh-CN" sz="1600" dirty="0">
                <a:solidFill>
                  <a:srgbClr val="000000"/>
                </a:solidFill>
                <a:latin typeface="+mn-ea"/>
                <a:cs typeface="Microsoft YaHei" charset="-122"/>
                <a:sym typeface="Helvetica Light"/>
              </a:rPr>
              <a:t>Android</a:t>
            </a:r>
            <a:r>
              <a:rPr lang="zh-CN" altLang="en-US" sz="1600" dirty="0">
                <a:solidFill>
                  <a:srgbClr val="000000"/>
                </a:solidFill>
                <a:latin typeface="+mn-ea"/>
                <a:cs typeface="Microsoft YaHei" charset="-122"/>
                <a:sym typeface="Helvetica Light"/>
              </a:rPr>
              <a:t>端网络框架繁多</a:t>
            </a:r>
            <a:endParaRPr lang="en-US" altLang="zh-CN" sz="1600" dirty="0">
              <a:solidFill>
                <a:srgbClr val="000000"/>
              </a:solidFill>
              <a:latin typeface="+mn-ea"/>
              <a:cs typeface="Microsoft YaHei" charset="-122"/>
              <a:sym typeface="Helvetica Light"/>
            </a:endParaRPr>
          </a:p>
          <a:p>
            <a:pPr marL="514350" indent="-514350" defTabSz="825500" hangingPunct="0">
              <a:lnSpc>
                <a:spcPct val="200000"/>
              </a:lnSpc>
              <a:buFontTx/>
              <a:buAutoNum type="arabicPeriod"/>
            </a:pPr>
            <a:r>
              <a:rPr lang="zh-CN" altLang="en-US" sz="1600" dirty="0">
                <a:solidFill>
                  <a:srgbClr val="F38F18"/>
                </a:solidFill>
                <a:latin typeface="+mn-ea"/>
                <a:cs typeface="Microsoft YaHei" charset="-122"/>
                <a:sym typeface="Helvetica Light"/>
              </a:rPr>
              <a:t>保证业务代码</a:t>
            </a:r>
            <a:r>
              <a:rPr lang="zh-CN" altLang="en-US" sz="1600" dirty="0">
                <a:solidFill>
                  <a:srgbClr val="F38F18"/>
                </a:solidFill>
                <a:latin typeface="+mn-ea"/>
                <a:cs typeface="Microsoft YaHei" charset="-122"/>
              </a:rPr>
              <a:t>零</a:t>
            </a:r>
            <a:r>
              <a:rPr lang="zh-CN" altLang="en-US" sz="1600" dirty="0">
                <a:solidFill>
                  <a:srgbClr val="F38F18"/>
                </a:solidFill>
                <a:latin typeface="+mn-ea"/>
                <a:cs typeface="Microsoft YaHei" charset="-122"/>
                <a:sym typeface="Helvetica Light"/>
              </a:rPr>
              <a:t>侵入</a:t>
            </a:r>
            <a:endParaRPr lang="en-US" altLang="zh-CN" sz="1600" dirty="0">
              <a:solidFill>
                <a:srgbClr val="F38F18"/>
              </a:solidFill>
              <a:latin typeface="+mn-ea"/>
              <a:cs typeface="Microsoft YaHei" charset="-122"/>
              <a:sym typeface="Helvetica Light"/>
            </a:endParaRPr>
          </a:p>
          <a:p>
            <a:pPr marL="514350" indent="-514350" defTabSz="825500" hangingPunct="0">
              <a:lnSpc>
                <a:spcPct val="200000"/>
              </a:lnSpc>
              <a:buFontTx/>
              <a:buAutoNum type="arabicPeriod"/>
            </a:pPr>
            <a:r>
              <a:rPr lang="zh-CN" altLang="en-US" sz="1600" dirty="0">
                <a:solidFill>
                  <a:srgbClr val="000000"/>
                </a:solidFill>
                <a:latin typeface="+mn-ea"/>
                <a:cs typeface="Microsoft YaHei" charset="-122"/>
                <a:sym typeface="Helvetica Light"/>
              </a:rPr>
              <a:t>终端无法拦截</a:t>
            </a:r>
            <a:r>
              <a:rPr lang="en-US" altLang="zh-CN" sz="1600" dirty="0">
                <a:solidFill>
                  <a:srgbClr val="000000"/>
                </a:solidFill>
                <a:latin typeface="+mn-ea"/>
                <a:cs typeface="Microsoft YaHei" charset="-122"/>
                <a:sym typeface="Helvetica Light"/>
              </a:rPr>
              <a:t>Ajax</a:t>
            </a:r>
            <a:r>
              <a:rPr lang="zh-CN" altLang="en-US" sz="1600" dirty="0">
                <a:solidFill>
                  <a:srgbClr val="000000"/>
                </a:solidFill>
                <a:latin typeface="+mn-ea"/>
                <a:cs typeface="Microsoft YaHei" charset="-122"/>
                <a:sym typeface="Helvetica Light"/>
              </a:rPr>
              <a:t>请求</a:t>
            </a:r>
            <a:endParaRPr lang="en-US" altLang="zh-CN" sz="1600" dirty="0">
              <a:solidFill>
                <a:srgbClr val="000000"/>
              </a:solidFill>
              <a:latin typeface="+mn-ea"/>
              <a:cs typeface="Microsoft YaHei" charset="-122"/>
              <a:sym typeface="Helvetica Light"/>
            </a:endParaRPr>
          </a:p>
        </p:txBody>
      </p:sp>
    </p:spTree>
    <p:extLst>
      <p:ext uri="{BB962C8B-B14F-4D97-AF65-F5344CB8AC3E}">
        <p14:creationId xmlns:p14="http://schemas.microsoft.com/office/powerpoint/2010/main" val="1008696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zh-CN" altLang="en-US" dirty="0">
                <a:sym typeface="Arial" panose="020B0604020202020204" pitchFamily="34" charset="0"/>
              </a:rPr>
              <a:t>落地场景</a:t>
            </a:r>
            <a:r>
              <a:rPr lang="en-US" altLang="zh-CN" dirty="0">
                <a:sym typeface="Arial" panose="020B0604020202020204" pitchFamily="34" charset="0"/>
              </a:rPr>
              <a:t>--</a:t>
            </a:r>
            <a:r>
              <a:rPr lang="zh-CN" altLang="en-US" dirty="0">
                <a:sym typeface="Arial" panose="020B0604020202020204" pitchFamily="34" charset="0"/>
              </a:rPr>
              <a:t>接口</a:t>
            </a:r>
            <a:r>
              <a:rPr lang="en-US" altLang="zh-CN" dirty="0">
                <a:sym typeface="Arial" panose="020B0604020202020204" pitchFamily="34" charset="0"/>
              </a:rPr>
              <a:t>Mock</a:t>
            </a:r>
            <a:r>
              <a:rPr lang="zh-CN" altLang="en-US" dirty="0">
                <a:sym typeface="Arial" panose="020B0604020202020204" pitchFamily="34" charset="0"/>
              </a:rPr>
              <a:t>（终端）</a:t>
            </a:r>
          </a:p>
        </p:txBody>
      </p:sp>
      <p:pic>
        <p:nvPicPr>
          <p:cNvPr id="14" name="图片 13">
            <a:extLst>
              <a:ext uri="{FF2B5EF4-FFF2-40B4-BE49-F238E27FC236}">
                <a16:creationId xmlns:a16="http://schemas.microsoft.com/office/drawing/2014/main" id="{80008ACC-DC70-7041-8D74-94F6D039C181}"/>
              </a:ext>
            </a:extLst>
          </p:cNvPr>
          <p:cNvPicPr>
            <a:picLocks noChangeAspect="1"/>
          </p:cNvPicPr>
          <p:nvPr/>
        </p:nvPicPr>
        <p:blipFill>
          <a:blip r:embed="rId3"/>
          <a:stretch>
            <a:fillRect/>
          </a:stretch>
        </p:blipFill>
        <p:spPr>
          <a:xfrm>
            <a:off x="822503" y="1164656"/>
            <a:ext cx="7968232" cy="5488774"/>
          </a:xfrm>
          <a:prstGeom prst="rect">
            <a:avLst/>
          </a:prstGeom>
        </p:spPr>
      </p:pic>
      <p:pic>
        <p:nvPicPr>
          <p:cNvPr id="15" name="图片 14">
            <a:extLst>
              <a:ext uri="{FF2B5EF4-FFF2-40B4-BE49-F238E27FC236}">
                <a16:creationId xmlns:a16="http://schemas.microsoft.com/office/drawing/2014/main" id="{DF0FBE80-E460-D14F-8DC2-E6D2A9C6E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2604" y="955304"/>
            <a:ext cx="2659126" cy="56981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48113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zh-CN" altLang="en-US" dirty="0">
                <a:sym typeface="Arial" panose="020B0604020202020204" pitchFamily="34" charset="0"/>
              </a:rPr>
              <a:t>落地场景</a:t>
            </a:r>
            <a:r>
              <a:rPr lang="en-US" altLang="zh-CN" dirty="0">
                <a:sym typeface="Arial" panose="020B0604020202020204" pitchFamily="34" charset="0"/>
              </a:rPr>
              <a:t>--</a:t>
            </a:r>
            <a:r>
              <a:rPr lang="zh-CN" altLang="en-US" dirty="0">
                <a:sym typeface="Arial" panose="020B0604020202020204" pitchFamily="34" charset="0"/>
              </a:rPr>
              <a:t>接口</a:t>
            </a:r>
            <a:r>
              <a:rPr lang="en-US" altLang="zh-CN" dirty="0">
                <a:sym typeface="Arial" panose="020B0604020202020204" pitchFamily="34" charset="0"/>
              </a:rPr>
              <a:t>Mock</a:t>
            </a:r>
            <a:r>
              <a:rPr lang="zh-CN" altLang="en-US" dirty="0">
                <a:sym typeface="Arial" panose="020B0604020202020204" pitchFamily="34" charset="0"/>
              </a:rPr>
              <a:t>（</a:t>
            </a:r>
            <a:r>
              <a:rPr lang="en-US" altLang="zh-CN" dirty="0">
                <a:sym typeface="Arial" panose="020B0604020202020204" pitchFamily="34" charset="0"/>
              </a:rPr>
              <a:t>H5</a:t>
            </a:r>
            <a:r>
              <a:rPr lang="zh-CN" altLang="en-US" dirty="0">
                <a:sym typeface="Arial" panose="020B0604020202020204" pitchFamily="34" charset="0"/>
              </a:rPr>
              <a:t>）</a:t>
            </a:r>
          </a:p>
        </p:txBody>
      </p:sp>
      <p:pic>
        <p:nvPicPr>
          <p:cNvPr id="5" name="图片 4">
            <a:extLst>
              <a:ext uri="{FF2B5EF4-FFF2-40B4-BE49-F238E27FC236}">
                <a16:creationId xmlns:a16="http://schemas.microsoft.com/office/drawing/2014/main" id="{CAA73800-42C9-9C41-9A32-F8D929F01AEB}"/>
              </a:ext>
            </a:extLst>
          </p:cNvPr>
          <p:cNvPicPr>
            <a:picLocks noChangeAspect="1"/>
          </p:cNvPicPr>
          <p:nvPr/>
        </p:nvPicPr>
        <p:blipFill>
          <a:blip r:embed="rId3"/>
          <a:stretch>
            <a:fillRect/>
          </a:stretch>
        </p:blipFill>
        <p:spPr>
          <a:xfrm>
            <a:off x="1400736" y="943275"/>
            <a:ext cx="8840543" cy="5307024"/>
          </a:xfrm>
          <a:prstGeom prst="rect">
            <a:avLst/>
          </a:prstGeom>
        </p:spPr>
      </p:pic>
      <p:sp>
        <p:nvSpPr>
          <p:cNvPr id="2" name="文本框 1">
            <a:extLst>
              <a:ext uri="{FF2B5EF4-FFF2-40B4-BE49-F238E27FC236}">
                <a16:creationId xmlns:a16="http://schemas.microsoft.com/office/drawing/2014/main" id="{02E8A58F-8529-BC46-9E65-B4FB3943EBC5}"/>
              </a:ext>
            </a:extLst>
          </p:cNvPr>
          <p:cNvSpPr txBox="1"/>
          <p:nvPr/>
        </p:nvSpPr>
        <p:spPr>
          <a:xfrm>
            <a:off x="188901" y="3090779"/>
            <a:ext cx="3995004" cy="400110"/>
          </a:xfrm>
          <a:prstGeom prst="rect">
            <a:avLst/>
          </a:prstGeom>
          <a:noFill/>
        </p:spPr>
        <p:txBody>
          <a:bodyPr wrap="none" rtlCol="0">
            <a:spAutoFit/>
          </a:bodyPr>
          <a:lstStyle/>
          <a:p>
            <a:pPr algn="ctr"/>
            <a:r>
              <a:rPr lang="zh-CN" altLang="en-US" sz="2000" b="1" dirty="0">
                <a:solidFill>
                  <a:srgbClr val="9A0001"/>
                </a:solidFill>
                <a:latin typeface="Microsoft YaHei" charset="-122"/>
                <a:ea typeface="Microsoft YaHei" charset="-122"/>
                <a:cs typeface="Microsoft YaHei" charset="-122"/>
              </a:rPr>
              <a:t>问题</a:t>
            </a:r>
            <a:r>
              <a:rPr lang="en-US" altLang="zh-CN" sz="2000" b="1" dirty="0">
                <a:solidFill>
                  <a:srgbClr val="9A0001"/>
                </a:solidFill>
                <a:latin typeface="Microsoft YaHei" charset="-122"/>
                <a:ea typeface="Microsoft YaHei" charset="-122"/>
                <a:cs typeface="Microsoft YaHei" charset="-122"/>
              </a:rPr>
              <a:t>:WRR</a:t>
            </a:r>
            <a:r>
              <a:rPr lang="zh-CN" altLang="en-US" sz="2000" b="1" dirty="0">
                <a:solidFill>
                  <a:srgbClr val="9A0001"/>
                </a:solidFill>
                <a:latin typeface="Microsoft YaHei" charset="-122"/>
                <a:ea typeface="Microsoft YaHei" charset="-122"/>
                <a:cs typeface="Microsoft YaHei" charset="-122"/>
              </a:rPr>
              <a:t>不包含</a:t>
            </a:r>
            <a:r>
              <a:rPr lang="en-US" altLang="zh-CN" sz="2000" b="1" dirty="0">
                <a:solidFill>
                  <a:srgbClr val="9A0001"/>
                </a:solidFill>
                <a:latin typeface="Microsoft YaHei" charset="-122"/>
                <a:ea typeface="Microsoft YaHei" charset="-122"/>
                <a:cs typeface="Microsoft YaHei" charset="-122"/>
              </a:rPr>
              <a:t>post</a:t>
            </a:r>
            <a:r>
              <a:rPr lang="zh-CN" altLang="en-US" sz="2000" b="1" dirty="0">
                <a:solidFill>
                  <a:srgbClr val="9A0001"/>
                </a:solidFill>
                <a:latin typeface="Microsoft YaHei" charset="-122"/>
                <a:ea typeface="Microsoft YaHei" charset="-122"/>
                <a:cs typeface="Microsoft YaHei" charset="-122"/>
              </a:rPr>
              <a:t> </a:t>
            </a:r>
            <a:r>
              <a:rPr lang="en-US" altLang="zh-CN" sz="2000" b="1" dirty="0">
                <a:solidFill>
                  <a:srgbClr val="9A0001"/>
                </a:solidFill>
                <a:latin typeface="Microsoft YaHei" charset="-122"/>
                <a:ea typeface="Microsoft YaHei" charset="-122"/>
                <a:cs typeface="Microsoft YaHei" charset="-122"/>
              </a:rPr>
              <a:t>body</a:t>
            </a:r>
            <a:r>
              <a:rPr lang="zh-CN" altLang="en-US" sz="2000" b="1" dirty="0">
                <a:solidFill>
                  <a:srgbClr val="9A0001"/>
                </a:solidFill>
                <a:latin typeface="Microsoft YaHei" charset="-122"/>
                <a:ea typeface="Microsoft YaHei" charset="-122"/>
                <a:cs typeface="Microsoft YaHei" charset="-122"/>
              </a:rPr>
              <a:t>信息</a:t>
            </a:r>
            <a:endParaRPr lang="en-US" altLang="zh-CN" sz="2000" b="1" dirty="0">
              <a:solidFill>
                <a:srgbClr val="9A000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482760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zh-CN" altLang="en-US" dirty="0">
                <a:sym typeface="Arial" panose="020B0604020202020204" pitchFamily="34" charset="0"/>
              </a:rPr>
              <a:t>落地场景</a:t>
            </a:r>
            <a:r>
              <a:rPr lang="en-US" altLang="zh-CN" dirty="0">
                <a:sym typeface="Arial" panose="020B0604020202020204" pitchFamily="34" charset="0"/>
              </a:rPr>
              <a:t>--</a:t>
            </a:r>
            <a:r>
              <a:rPr lang="zh-CN" altLang="en-US" dirty="0">
                <a:sym typeface="Arial" panose="020B0604020202020204" pitchFamily="34" charset="0"/>
              </a:rPr>
              <a:t>接口</a:t>
            </a:r>
            <a:r>
              <a:rPr lang="en-US" altLang="zh-CN" dirty="0">
                <a:sym typeface="Arial" panose="020B0604020202020204" pitchFamily="34" charset="0"/>
              </a:rPr>
              <a:t>Mock&amp;</a:t>
            </a:r>
            <a:r>
              <a:rPr lang="zh-CN" altLang="en-US" dirty="0">
                <a:sym typeface="Arial" panose="020B0604020202020204" pitchFamily="34" charset="0"/>
              </a:rPr>
              <a:t>业务赋能</a:t>
            </a:r>
          </a:p>
        </p:txBody>
      </p:sp>
      <p:pic>
        <p:nvPicPr>
          <p:cNvPr id="6" name="图片 5">
            <a:extLst>
              <a:ext uri="{FF2B5EF4-FFF2-40B4-BE49-F238E27FC236}">
                <a16:creationId xmlns:a16="http://schemas.microsoft.com/office/drawing/2014/main" id="{F7A4C4DF-828A-2F4E-9EC4-D2D35A3D6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935" y="1209040"/>
            <a:ext cx="3953094" cy="3953094"/>
          </a:xfrm>
          <a:prstGeom prst="rect">
            <a:avLst/>
          </a:prstGeom>
        </p:spPr>
      </p:pic>
      <p:pic>
        <p:nvPicPr>
          <p:cNvPr id="7" name="图片 6">
            <a:extLst>
              <a:ext uri="{FF2B5EF4-FFF2-40B4-BE49-F238E27FC236}">
                <a16:creationId xmlns:a16="http://schemas.microsoft.com/office/drawing/2014/main" id="{EB53A31B-377B-2D42-95DC-7547F1CF3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587" y="2475932"/>
            <a:ext cx="1675668" cy="1675668"/>
          </a:xfrm>
          <a:prstGeom prst="rect">
            <a:avLst/>
          </a:prstGeom>
        </p:spPr>
      </p:pic>
      <p:sp>
        <p:nvSpPr>
          <p:cNvPr id="3" name="文本框 2">
            <a:extLst>
              <a:ext uri="{FF2B5EF4-FFF2-40B4-BE49-F238E27FC236}">
                <a16:creationId xmlns:a16="http://schemas.microsoft.com/office/drawing/2014/main" id="{2815D21B-4871-6E4C-BD42-17B0C0A68A6B}"/>
              </a:ext>
            </a:extLst>
          </p:cNvPr>
          <p:cNvSpPr txBox="1"/>
          <p:nvPr/>
        </p:nvSpPr>
        <p:spPr>
          <a:xfrm>
            <a:off x="522429" y="5284434"/>
            <a:ext cx="4493538" cy="400110"/>
          </a:xfrm>
          <a:prstGeom prst="rect">
            <a:avLst/>
          </a:prstGeom>
          <a:noFill/>
        </p:spPr>
        <p:txBody>
          <a:bodyPr wrap="none" rtlCol="0">
            <a:spAutoFit/>
          </a:bodyPr>
          <a:lstStyle/>
          <a:p>
            <a:pPr algn="ctr"/>
            <a:r>
              <a:rPr lang="zh-CN" altLang="en-US" sz="2000" b="1" dirty="0">
                <a:solidFill>
                  <a:srgbClr val="9A0001"/>
                </a:solidFill>
                <a:latin typeface="Microsoft YaHei" charset="-122"/>
                <a:ea typeface="Microsoft YaHei" charset="-122"/>
                <a:cs typeface="Microsoft YaHei" charset="-122"/>
              </a:rPr>
              <a:t>打造一款面向全平台的接口</a:t>
            </a:r>
            <a:r>
              <a:rPr lang="en-US" altLang="zh-CN" sz="2000" b="1" dirty="0">
                <a:solidFill>
                  <a:srgbClr val="9A0001"/>
                </a:solidFill>
                <a:latin typeface="Microsoft YaHei" charset="-122"/>
                <a:ea typeface="Microsoft YaHei" charset="-122"/>
                <a:cs typeface="Microsoft YaHei" charset="-122"/>
              </a:rPr>
              <a:t>Mock</a:t>
            </a:r>
            <a:r>
              <a:rPr lang="zh-CN" altLang="en-US" sz="2000" b="1" dirty="0">
                <a:solidFill>
                  <a:srgbClr val="9A0001"/>
                </a:solidFill>
                <a:latin typeface="Microsoft YaHei" charset="-122"/>
                <a:ea typeface="Microsoft YaHei" charset="-122"/>
                <a:cs typeface="Microsoft YaHei" charset="-122"/>
              </a:rPr>
              <a:t>方案</a:t>
            </a:r>
            <a:endParaRPr lang="en-US" altLang="zh-CN" sz="2000" b="1" dirty="0">
              <a:solidFill>
                <a:srgbClr val="9A0001"/>
              </a:solidFill>
              <a:latin typeface="Microsoft YaHei" charset="-122"/>
              <a:ea typeface="Microsoft YaHei" charset="-122"/>
              <a:cs typeface="Microsoft YaHei" charset="-122"/>
              <a:sym typeface="Helvetica Light"/>
            </a:endParaRPr>
          </a:p>
        </p:txBody>
      </p:sp>
      <p:sp>
        <p:nvSpPr>
          <p:cNvPr id="4" name="文本框 3">
            <a:extLst>
              <a:ext uri="{FF2B5EF4-FFF2-40B4-BE49-F238E27FC236}">
                <a16:creationId xmlns:a16="http://schemas.microsoft.com/office/drawing/2014/main" id="{AEAC60CB-0369-4D46-BBD6-AA0E4EF668E1}"/>
              </a:ext>
            </a:extLst>
          </p:cNvPr>
          <p:cNvSpPr txBox="1"/>
          <p:nvPr/>
        </p:nvSpPr>
        <p:spPr>
          <a:xfrm>
            <a:off x="6756010" y="2165680"/>
            <a:ext cx="697627" cy="400110"/>
          </a:xfrm>
          <a:prstGeom prst="rect">
            <a:avLst/>
          </a:prstGeom>
          <a:noFill/>
        </p:spPr>
        <p:txBody>
          <a:bodyPr wrap="none" rtlCol="0">
            <a:spAutoFit/>
          </a:bodyPr>
          <a:lstStyle/>
          <a:p>
            <a:r>
              <a:rPr kumimoji="1" lang="zh-CN" altLang="en-US" sz="2000" b="1" dirty="0">
                <a:solidFill>
                  <a:srgbClr val="9A0001"/>
                </a:solidFill>
                <a:latin typeface="+mn-ea"/>
                <a:cs typeface="+mn-ea"/>
                <a:sym typeface="Arial" panose="020B0604020202020204" pitchFamily="34" charset="0"/>
              </a:rPr>
              <a:t>收益</a:t>
            </a:r>
          </a:p>
        </p:txBody>
      </p:sp>
      <p:sp>
        <p:nvSpPr>
          <p:cNvPr id="5" name="文本框 4">
            <a:extLst>
              <a:ext uri="{FF2B5EF4-FFF2-40B4-BE49-F238E27FC236}">
                <a16:creationId xmlns:a16="http://schemas.microsoft.com/office/drawing/2014/main" id="{BF37C192-E9E5-154D-AAB2-71FBD8270711}"/>
              </a:ext>
            </a:extLst>
          </p:cNvPr>
          <p:cNvSpPr txBox="1"/>
          <p:nvPr/>
        </p:nvSpPr>
        <p:spPr>
          <a:xfrm>
            <a:off x="6756010" y="2829823"/>
            <a:ext cx="3988592" cy="2269276"/>
          </a:xfrm>
          <a:prstGeom prst="rect">
            <a:avLst/>
          </a:prstGeom>
          <a:noFill/>
        </p:spPr>
        <p:txBody>
          <a:bodyPr wrap="none" rtlCol="0">
            <a:spAutoFit/>
          </a:bodyPr>
          <a:lstStyle/>
          <a:p>
            <a:pPr defTabSz="825500" hangingPunct="0">
              <a:lnSpc>
                <a:spcPct val="250000"/>
              </a:lnSpc>
            </a:pPr>
            <a:r>
              <a:rPr lang="en-US" altLang="zh-CN" sz="2000" dirty="0">
                <a:solidFill>
                  <a:srgbClr val="F38F18"/>
                </a:solidFill>
                <a:latin typeface="+mn-ea"/>
                <a:cs typeface="Microsoft YaHei" charset="-122"/>
              </a:rPr>
              <a:t>1.</a:t>
            </a:r>
            <a:r>
              <a:rPr lang="zh-CN" altLang="en-US" sz="2000" dirty="0">
                <a:solidFill>
                  <a:srgbClr val="F38F18"/>
                </a:solidFill>
                <a:latin typeface="+mn-ea"/>
                <a:cs typeface="Microsoft YaHei" charset="-122"/>
              </a:rPr>
              <a:t>统一工具</a:t>
            </a:r>
            <a:r>
              <a:rPr lang="zh-CN" altLang="en-US" sz="2000" dirty="0">
                <a:latin typeface="+mn-ea"/>
                <a:cs typeface="Microsoft YaHei" charset="-122"/>
              </a:rPr>
              <a:t>，降低学习成本</a:t>
            </a:r>
            <a:endParaRPr lang="en-US" altLang="zh-CN" sz="2000" dirty="0">
              <a:latin typeface="+mn-ea"/>
              <a:cs typeface="Microsoft YaHei" charset="-122"/>
            </a:endParaRPr>
          </a:p>
          <a:p>
            <a:pPr defTabSz="825500" hangingPunct="0">
              <a:lnSpc>
                <a:spcPct val="250000"/>
              </a:lnSpc>
            </a:pPr>
            <a:r>
              <a:rPr lang="en-US" altLang="zh-CN" sz="2000" dirty="0">
                <a:solidFill>
                  <a:srgbClr val="F38F18"/>
                </a:solidFill>
                <a:latin typeface="+mn-ea"/>
                <a:cs typeface="Microsoft YaHei" charset="-122"/>
              </a:rPr>
              <a:t>2.</a:t>
            </a:r>
            <a:r>
              <a:rPr lang="zh-CN" altLang="en-US" sz="2000" dirty="0">
                <a:solidFill>
                  <a:srgbClr val="F38F18"/>
                </a:solidFill>
                <a:latin typeface="+mn-ea"/>
                <a:cs typeface="Microsoft YaHei" charset="-122"/>
              </a:rPr>
              <a:t>多人协同</a:t>
            </a:r>
            <a:r>
              <a:rPr lang="zh-CN" altLang="en-US" sz="2000" dirty="0">
                <a:latin typeface="+mn-ea"/>
                <a:cs typeface="Microsoft YaHei" charset="-122"/>
              </a:rPr>
              <a:t>，提升研发效率</a:t>
            </a:r>
            <a:r>
              <a:rPr lang="en-US" altLang="zh-CN" sz="2000" dirty="0">
                <a:solidFill>
                  <a:srgbClr val="F38F18"/>
                </a:solidFill>
                <a:latin typeface="+mn-ea"/>
                <a:cs typeface="Microsoft YaHei" charset="-122"/>
              </a:rPr>
              <a:t>100%</a:t>
            </a:r>
            <a:endParaRPr lang="zh-CN" altLang="en-US" sz="2000" dirty="0">
              <a:solidFill>
                <a:srgbClr val="F38F18"/>
              </a:solidFill>
              <a:latin typeface="+mn-ea"/>
              <a:cs typeface="Microsoft YaHei" charset="-122"/>
            </a:endParaRPr>
          </a:p>
          <a:p>
            <a:pPr>
              <a:lnSpc>
                <a:spcPct val="250000"/>
              </a:lnSpc>
            </a:pPr>
            <a:r>
              <a:rPr lang="en-US" altLang="zh-CN" sz="2000" dirty="0">
                <a:solidFill>
                  <a:srgbClr val="F38F18"/>
                </a:solidFill>
                <a:latin typeface="+mn-ea"/>
                <a:cs typeface="Microsoft YaHei" charset="-122"/>
              </a:rPr>
              <a:t>3.</a:t>
            </a:r>
            <a:r>
              <a:rPr lang="zh-CN" altLang="en-US" sz="2000" dirty="0">
                <a:solidFill>
                  <a:srgbClr val="F38F18"/>
                </a:solidFill>
                <a:latin typeface="+mn-ea"/>
                <a:cs typeface="Microsoft YaHei" charset="-122"/>
              </a:rPr>
              <a:t>代码无污染</a:t>
            </a:r>
            <a:r>
              <a:rPr lang="zh-CN" altLang="en-US" sz="2000" dirty="0">
                <a:latin typeface="+mn-ea"/>
                <a:cs typeface="Microsoft YaHei" charset="-122"/>
              </a:rPr>
              <a:t>，保证线上交付质量</a:t>
            </a:r>
          </a:p>
        </p:txBody>
      </p:sp>
    </p:spTree>
    <p:extLst>
      <p:ext uri="{BB962C8B-B14F-4D97-AF65-F5344CB8AC3E}">
        <p14:creationId xmlns:p14="http://schemas.microsoft.com/office/powerpoint/2010/main" val="2213906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en-US" altLang="zh-CN" dirty="0" err="1">
                <a:sym typeface="Arial" panose="020B0604020202020204" pitchFamily="34" charset="0"/>
              </a:rPr>
              <a:t>DoKit</a:t>
            </a:r>
            <a:r>
              <a:rPr lang="zh-CN" altLang="en-US" dirty="0">
                <a:sym typeface="Arial" panose="020B0604020202020204" pitchFamily="34" charset="0"/>
              </a:rPr>
              <a:t> </a:t>
            </a:r>
            <a:r>
              <a:rPr lang="en-US" altLang="zh-CN" dirty="0">
                <a:sym typeface="Arial" panose="020B0604020202020204" pitchFamily="34" charset="0"/>
              </a:rPr>
              <a:t>Part02</a:t>
            </a:r>
            <a:r>
              <a:rPr lang="zh-CN" altLang="en-US" dirty="0">
                <a:sym typeface="Arial" panose="020B0604020202020204" pitchFamily="34" charset="0"/>
              </a:rPr>
              <a:t>思考</a:t>
            </a:r>
          </a:p>
        </p:txBody>
      </p:sp>
      <p:sp>
        <p:nvSpPr>
          <p:cNvPr id="3" name="文本框 2">
            <a:extLst>
              <a:ext uri="{FF2B5EF4-FFF2-40B4-BE49-F238E27FC236}">
                <a16:creationId xmlns:a16="http://schemas.microsoft.com/office/drawing/2014/main" id="{32021845-F610-CB4F-9AA4-4B9F41912C76}"/>
              </a:ext>
            </a:extLst>
          </p:cNvPr>
          <p:cNvSpPr txBox="1"/>
          <p:nvPr/>
        </p:nvSpPr>
        <p:spPr>
          <a:xfrm>
            <a:off x="1191727" y="1948542"/>
            <a:ext cx="3985386" cy="3140090"/>
          </a:xfrm>
          <a:prstGeom prst="rect">
            <a:avLst/>
          </a:prstGeom>
          <a:noFill/>
        </p:spPr>
        <p:txBody>
          <a:bodyPr wrap="none" rtlCol="0">
            <a:spAutoFit/>
          </a:bodyPr>
          <a:lstStyle/>
          <a:p>
            <a:pPr>
              <a:lnSpc>
                <a:spcPct val="250000"/>
              </a:lnSpc>
            </a:pPr>
            <a:r>
              <a:rPr kumimoji="1" lang="en-US" altLang="zh-CN" sz="2800" dirty="0">
                <a:latin typeface="+mn-ea"/>
                <a:cs typeface="+mn-ea"/>
                <a:sym typeface="Arial" panose="020B0604020202020204" pitchFamily="34" charset="0"/>
              </a:rPr>
              <a:t>1</a:t>
            </a:r>
            <a:r>
              <a:rPr kumimoji="1" lang="zh-CN" altLang="en-US" sz="2800" dirty="0">
                <a:latin typeface="+mn-ea"/>
                <a:cs typeface="+mn-ea"/>
                <a:sym typeface="Arial" panose="020B0604020202020204" pitchFamily="34" charset="0"/>
              </a:rPr>
              <a:t>、技术方案如何选型？</a:t>
            </a:r>
            <a:endParaRPr kumimoji="1" lang="en-US" altLang="zh-CN" sz="2800" dirty="0">
              <a:latin typeface="+mn-ea"/>
              <a:cs typeface="+mn-ea"/>
              <a:sym typeface="Arial" panose="020B0604020202020204" pitchFamily="34" charset="0"/>
            </a:endParaRPr>
          </a:p>
          <a:p>
            <a:pPr>
              <a:lnSpc>
                <a:spcPct val="250000"/>
              </a:lnSpc>
            </a:pPr>
            <a:r>
              <a:rPr kumimoji="1" lang="en-US" altLang="zh-CN" sz="2800" dirty="0">
                <a:latin typeface="+mn-ea"/>
                <a:cs typeface="+mn-ea"/>
                <a:sym typeface="Arial" panose="020B0604020202020204" pitchFamily="34" charset="0"/>
              </a:rPr>
              <a:t>2</a:t>
            </a:r>
            <a:r>
              <a:rPr kumimoji="1" lang="zh-CN" altLang="en-US" sz="2800" dirty="0">
                <a:latin typeface="+mn-ea"/>
                <a:cs typeface="+mn-ea"/>
                <a:sym typeface="Arial" panose="020B0604020202020204" pitchFamily="34" charset="0"/>
              </a:rPr>
              <a:t>、技术方案可行性调研</a:t>
            </a:r>
            <a:endParaRPr kumimoji="1" lang="en-US" altLang="zh-CN" sz="2800" dirty="0">
              <a:latin typeface="+mn-ea"/>
              <a:cs typeface="+mn-ea"/>
              <a:sym typeface="Arial" panose="020B0604020202020204" pitchFamily="34" charset="0"/>
            </a:endParaRPr>
          </a:p>
          <a:p>
            <a:pPr>
              <a:lnSpc>
                <a:spcPct val="250000"/>
              </a:lnSpc>
            </a:pPr>
            <a:r>
              <a:rPr kumimoji="1" lang="en-US" altLang="zh-CN" sz="2800" dirty="0">
                <a:latin typeface="+mn-ea"/>
                <a:cs typeface="+mn-ea"/>
                <a:sym typeface="Arial" panose="020B0604020202020204" pitchFamily="34" charset="0"/>
              </a:rPr>
              <a:t>3</a:t>
            </a:r>
            <a:r>
              <a:rPr kumimoji="1" lang="zh-CN" altLang="en-US" sz="2800" dirty="0">
                <a:latin typeface="+mn-ea"/>
                <a:cs typeface="+mn-ea"/>
                <a:sym typeface="Arial" panose="020B0604020202020204" pitchFamily="34" charset="0"/>
              </a:rPr>
              <a:t>、投入产出比如何抉择</a:t>
            </a:r>
          </a:p>
        </p:txBody>
      </p:sp>
    </p:spTree>
    <p:extLst>
      <p:ext uri="{BB962C8B-B14F-4D97-AF65-F5344CB8AC3E}">
        <p14:creationId xmlns:p14="http://schemas.microsoft.com/office/powerpoint/2010/main" val="3549228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0" y="0"/>
            <a:ext cx="12192000" cy="3357217"/>
          </a:xfrm>
          <a:prstGeom prst="rect">
            <a:avLst/>
          </a:prstGeom>
        </p:spPr>
      </p:pic>
      <p:sp>
        <p:nvSpPr>
          <p:cNvPr id="10" name="矩形 9"/>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a:off x="539327" y="329882"/>
            <a:ext cx="1512002" cy="444892"/>
            <a:chOff x="9556201" y="498129"/>
            <a:chExt cx="1993881" cy="586680"/>
          </a:xfrm>
        </p:grpSpPr>
        <p:grpSp>
          <p:nvGrpSpPr>
            <p:cNvPr id="49" name="组合 48"/>
            <p:cNvGrpSpPr/>
            <p:nvPr userDrawn="1"/>
          </p:nvGrpSpPr>
          <p:grpSpPr>
            <a:xfrm>
              <a:off x="10239376" y="968937"/>
              <a:ext cx="1307697" cy="96254"/>
              <a:chOff x="4616246" y="3878362"/>
              <a:chExt cx="5571416" cy="410087"/>
            </a:xfrm>
            <a:solidFill>
              <a:schemeClr val="tx1">
                <a:alpha val="80000"/>
              </a:schemeClr>
            </a:solidFill>
          </p:grpSpPr>
          <p:sp>
            <p:nvSpPr>
              <p:cNvPr id="9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组合 49"/>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组合 50"/>
            <p:cNvGrpSpPr/>
            <p:nvPr userDrawn="1"/>
          </p:nvGrpSpPr>
          <p:grpSpPr>
            <a:xfrm>
              <a:off x="9556201" y="498129"/>
              <a:ext cx="588050" cy="586680"/>
              <a:chOff x="2105799" y="20055838"/>
              <a:chExt cx="6748090" cy="6732363"/>
            </a:xfrm>
            <a:solidFill>
              <a:schemeClr val="accent1">
                <a:alpha val="80000"/>
              </a:schemeClr>
            </a:solidFill>
          </p:grpSpPr>
          <p:sp>
            <p:nvSpPr>
              <p:cNvPr id="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80" name="矩形: 圆角 79"/>
          <p:cNvSpPr/>
          <p:nvPr/>
        </p:nvSpPr>
        <p:spPr>
          <a:xfrm>
            <a:off x="1587819" y="2455755"/>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矩形 107"/>
          <p:cNvSpPr/>
          <p:nvPr/>
        </p:nvSpPr>
        <p:spPr>
          <a:xfrm>
            <a:off x="5875867" y="3509623"/>
            <a:ext cx="3933676" cy="977716"/>
          </a:xfrm>
          <a:prstGeom prst="rect">
            <a:avLst/>
          </a:prstGeom>
          <a:effectLst>
            <a:outerShdw blurRad="63500" sx="102000" sy="102000" algn="ctr" rotWithShape="0">
              <a:prstClr val="black">
                <a:alpha val="40000"/>
              </a:prstClr>
            </a:outerShdw>
          </a:effectLst>
        </p:spPr>
        <p:txBody>
          <a:bodyPr wrap="square">
            <a:noAutofit/>
          </a:bodyPr>
          <a:lstStyle/>
          <a:p>
            <a:pPr algn="dist">
              <a:lnSpc>
                <a:spcPct val="120000"/>
              </a:lnSpc>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社区运营</a:t>
            </a:r>
          </a:p>
        </p:txBody>
      </p:sp>
      <p:sp>
        <p:nvSpPr>
          <p:cNvPr id="76" name="iṩ1îḍe"/>
          <p:cNvSpPr txBox="1"/>
          <p:nvPr/>
        </p:nvSpPr>
        <p:spPr>
          <a:xfrm>
            <a:off x="2407857" y="3411927"/>
            <a:ext cx="2824404" cy="987251"/>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0</a:t>
            </a:r>
            <a:r>
              <a:rPr lang="en-US" altLang="zh-CN"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3</a:t>
            </a:r>
            <a:endPar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684803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4955" y="2615998"/>
            <a:ext cx="3222172" cy="1564449"/>
            <a:chOff x="1042609" y="2403083"/>
            <a:chExt cx="3222172" cy="1564449"/>
          </a:xfrm>
        </p:grpSpPr>
        <p:sp>
          <p:nvSpPr>
            <p:cNvPr id="3" name="文本框 2"/>
            <p:cNvSpPr txBox="1"/>
            <p:nvPr/>
          </p:nvSpPr>
          <p:spPr>
            <a:xfrm>
              <a:off x="1042609" y="2403083"/>
              <a:ext cx="32221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16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目录</a:t>
              </a:r>
            </a:p>
          </p:txBody>
        </p:sp>
        <p:sp>
          <p:nvSpPr>
            <p:cNvPr id="4" name="文本框 3"/>
            <p:cNvSpPr txBox="1"/>
            <p:nvPr/>
          </p:nvSpPr>
          <p:spPr>
            <a:xfrm>
              <a:off x="1149203" y="3505867"/>
              <a:ext cx="2071332"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CONTENTS</a:t>
              </a:r>
              <a:endParaRPr kumimoji="0" lang="zh-CN" altLang="en-US"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 name="矩形 4"/>
          <p:cNvSpPr/>
          <p:nvPr/>
        </p:nvSpPr>
        <p:spPr>
          <a:xfrm>
            <a:off x="3657600" y="1020839"/>
            <a:ext cx="8534400" cy="4833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6" name="组合 25"/>
          <p:cNvGrpSpPr/>
          <p:nvPr/>
        </p:nvGrpSpPr>
        <p:grpSpPr>
          <a:xfrm>
            <a:off x="4906540" y="1468769"/>
            <a:ext cx="4938070" cy="584774"/>
            <a:chOff x="4532498" y="4323460"/>
            <a:chExt cx="3724155" cy="518698"/>
          </a:xfrm>
        </p:grpSpPr>
        <p:sp>
          <p:nvSpPr>
            <p:cNvPr id="27" name="文本框 26"/>
            <p:cNvSpPr txBox="1"/>
            <p:nvPr/>
          </p:nvSpPr>
          <p:spPr>
            <a:xfrm>
              <a:off x="5092828" y="4355583"/>
              <a:ext cx="3163825" cy="464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spc="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项目</a:t>
              </a:r>
              <a:r>
                <a:rPr lang="en-US" altLang="zh-CN" sz="2800" spc="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&amp;</a:t>
              </a:r>
              <a:r>
                <a:rPr lang="zh-CN" altLang="en-US" sz="2800" spc="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功能</a:t>
              </a: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介绍</a:t>
              </a:r>
            </a:p>
          </p:txBody>
        </p:sp>
        <p:sp>
          <p:nvSpPr>
            <p:cNvPr id="29" name="文本框 28"/>
            <p:cNvSpPr txBox="1"/>
            <p:nvPr/>
          </p:nvSpPr>
          <p:spPr>
            <a:xfrm>
              <a:off x="4532498" y="4323460"/>
              <a:ext cx="1024764" cy="5186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01</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0" name="组合 29"/>
          <p:cNvGrpSpPr/>
          <p:nvPr/>
        </p:nvGrpSpPr>
        <p:grpSpPr>
          <a:xfrm>
            <a:off x="4906540" y="2538074"/>
            <a:ext cx="3921459" cy="584775"/>
            <a:chOff x="8025569" y="4309404"/>
            <a:chExt cx="3921459" cy="584775"/>
          </a:xfrm>
        </p:grpSpPr>
        <p:sp>
          <p:nvSpPr>
            <p:cNvPr id="31" name="文本框 30"/>
            <p:cNvSpPr txBox="1"/>
            <p:nvPr/>
          </p:nvSpPr>
          <p:spPr>
            <a:xfrm>
              <a:off x="8783203" y="4355934"/>
              <a:ext cx="31638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600" normalizeH="0" baseline="0" noProof="0" dirty="0" err="1">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DoKit</a:t>
              </a: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核心思想</a:t>
              </a:r>
            </a:p>
          </p:txBody>
        </p:sp>
        <p:sp>
          <p:nvSpPr>
            <p:cNvPr id="33" name="文本框 32"/>
            <p:cNvSpPr txBox="1"/>
            <p:nvPr/>
          </p:nvSpPr>
          <p:spPr>
            <a:xfrm>
              <a:off x="8025569" y="430940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02</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组合 35"/>
          <p:cNvGrpSpPr/>
          <p:nvPr/>
        </p:nvGrpSpPr>
        <p:grpSpPr>
          <a:xfrm>
            <a:off x="4906540" y="3645227"/>
            <a:ext cx="3913406" cy="584775"/>
            <a:chOff x="4517355" y="5469524"/>
            <a:chExt cx="3913406" cy="584775"/>
          </a:xfrm>
        </p:grpSpPr>
        <p:sp>
          <p:nvSpPr>
            <p:cNvPr id="37" name="文本框 36"/>
            <p:cNvSpPr txBox="1"/>
            <p:nvPr/>
          </p:nvSpPr>
          <p:spPr>
            <a:xfrm>
              <a:off x="5266936" y="5523474"/>
              <a:ext cx="3163825" cy="52322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cs typeface="+mn-ea"/>
                  <a:sym typeface="Arial" panose="020B0604020202020204" pitchFamily="34" charset="0"/>
                </a:rPr>
                <a:t>社区生态</a:t>
              </a:r>
              <a:endPar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文本框 37"/>
            <p:cNvSpPr txBox="1"/>
            <p:nvPr/>
          </p:nvSpPr>
          <p:spPr>
            <a:xfrm>
              <a:off x="4517355" y="546952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03</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4" name="组合 43"/>
          <p:cNvGrpSpPr/>
          <p:nvPr/>
        </p:nvGrpSpPr>
        <p:grpSpPr>
          <a:xfrm>
            <a:off x="7954667" y="1507952"/>
            <a:ext cx="3851076" cy="3842096"/>
            <a:chOff x="2105799" y="20055838"/>
            <a:chExt cx="6748090" cy="6732363"/>
          </a:xfrm>
          <a:solidFill>
            <a:schemeClr val="bg1">
              <a:alpha val="20000"/>
            </a:schemeClr>
          </a:solidFill>
        </p:grpSpPr>
        <p:sp>
          <p:nvSpPr>
            <p:cNvPr id="4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3" name="组合 42">
            <a:extLst>
              <a:ext uri="{FF2B5EF4-FFF2-40B4-BE49-F238E27FC236}">
                <a16:creationId xmlns:a16="http://schemas.microsoft.com/office/drawing/2014/main" id="{84D45D7B-AA99-B543-B51A-8E2F0B20FCB8}"/>
              </a:ext>
            </a:extLst>
          </p:cNvPr>
          <p:cNvGrpSpPr/>
          <p:nvPr/>
        </p:nvGrpSpPr>
        <p:grpSpPr>
          <a:xfrm>
            <a:off x="4906540" y="4760970"/>
            <a:ext cx="3913406" cy="584775"/>
            <a:chOff x="4517355" y="5469524"/>
            <a:chExt cx="3913406" cy="584775"/>
          </a:xfrm>
        </p:grpSpPr>
        <p:sp>
          <p:nvSpPr>
            <p:cNvPr id="60" name="文本框 59">
              <a:extLst>
                <a:ext uri="{FF2B5EF4-FFF2-40B4-BE49-F238E27FC236}">
                  <a16:creationId xmlns:a16="http://schemas.microsoft.com/office/drawing/2014/main" id="{5F7126DB-4DE8-6647-BFCA-EF307C8CC79D}"/>
                </a:ext>
              </a:extLst>
            </p:cNvPr>
            <p:cNvSpPr txBox="1"/>
            <p:nvPr/>
          </p:nvSpPr>
          <p:spPr>
            <a:xfrm>
              <a:off x="5266936" y="5523474"/>
              <a:ext cx="3163825" cy="52322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交流</a:t>
              </a:r>
              <a:r>
                <a:rPr kumimoji="0" lang="en-US" altLang="zh-CN"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&amp;</a:t>
              </a: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提问</a:t>
              </a:r>
            </a:p>
          </p:txBody>
        </p:sp>
        <p:sp>
          <p:nvSpPr>
            <p:cNvPr id="69" name="文本框 68">
              <a:extLst>
                <a:ext uri="{FF2B5EF4-FFF2-40B4-BE49-F238E27FC236}">
                  <a16:creationId xmlns:a16="http://schemas.microsoft.com/office/drawing/2014/main" id="{BAE4DC1D-D1C0-B546-A93A-E497C792853A}"/>
                </a:ext>
              </a:extLst>
            </p:cNvPr>
            <p:cNvSpPr txBox="1"/>
            <p:nvPr/>
          </p:nvSpPr>
          <p:spPr>
            <a:xfrm>
              <a:off x="4517355" y="546952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04</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1994014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zh-CN" altLang="en-US" dirty="0">
                <a:sym typeface="Arial" panose="020B0604020202020204" pitchFamily="34" charset="0"/>
              </a:rPr>
              <a:t>互联网运营框架</a:t>
            </a:r>
          </a:p>
        </p:txBody>
      </p:sp>
      <p:pic>
        <p:nvPicPr>
          <p:cNvPr id="4" name="图片 3">
            <a:extLst>
              <a:ext uri="{FF2B5EF4-FFF2-40B4-BE49-F238E27FC236}">
                <a16:creationId xmlns:a16="http://schemas.microsoft.com/office/drawing/2014/main" id="{7947AC78-3925-A141-AAE5-4D456D0A5CEA}"/>
              </a:ext>
            </a:extLst>
          </p:cNvPr>
          <p:cNvPicPr>
            <a:picLocks noChangeAspect="1"/>
          </p:cNvPicPr>
          <p:nvPr/>
        </p:nvPicPr>
        <p:blipFill>
          <a:blip r:embed="rId3"/>
          <a:stretch>
            <a:fillRect/>
          </a:stretch>
        </p:blipFill>
        <p:spPr>
          <a:xfrm>
            <a:off x="1693578" y="1076960"/>
            <a:ext cx="7893184" cy="5274504"/>
          </a:xfrm>
          <a:prstGeom prst="rect">
            <a:avLst/>
          </a:prstGeom>
        </p:spPr>
      </p:pic>
    </p:spTree>
    <p:extLst>
      <p:ext uri="{BB962C8B-B14F-4D97-AF65-F5344CB8AC3E}">
        <p14:creationId xmlns:p14="http://schemas.microsoft.com/office/powerpoint/2010/main" val="40251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en-US" altLang="zh-CN" dirty="0" err="1">
                <a:sym typeface="Arial" panose="020B0604020202020204" pitchFamily="34" charset="0"/>
              </a:rPr>
              <a:t>DoKit</a:t>
            </a:r>
            <a:r>
              <a:rPr lang="zh-CN" altLang="en-US" dirty="0">
                <a:sym typeface="Arial" panose="020B0604020202020204" pitchFamily="34" charset="0"/>
              </a:rPr>
              <a:t>运营框架</a:t>
            </a:r>
          </a:p>
        </p:txBody>
      </p:sp>
      <p:pic>
        <p:nvPicPr>
          <p:cNvPr id="2" name="图片 1">
            <a:extLst>
              <a:ext uri="{FF2B5EF4-FFF2-40B4-BE49-F238E27FC236}">
                <a16:creationId xmlns:a16="http://schemas.microsoft.com/office/drawing/2014/main" id="{894758B8-8695-E446-84A2-8B9E1D4E77EB}"/>
              </a:ext>
            </a:extLst>
          </p:cNvPr>
          <p:cNvPicPr>
            <a:picLocks noChangeAspect="1"/>
          </p:cNvPicPr>
          <p:nvPr/>
        </p:nvPicPr>
        <p:blipFill>
          <a:blip r:embed="rId3"/>
          <a:stretch>
            <a:fillRect/>
          </a:stretch>
        </p:blipFill>
        <p:spPr>
          <a:xfrm>
            <a:off x="1769313" y="958181"/>
            <a:ext cx="8407002" cy="5240488"/>
          </a:xfrm>
          <a:prstGeom prst="rect">
            <a:avLst/>
          </a:prstGeom>
        </p:spPr>
      </p:pic>
    </p:spTree>
    <p:extLst>
      <p:ext uri="{BB962C8B-B14F-4D97-AF65-F5344CB8AC3E}">
        <p14:creationId xmlns:p14="http://schemas.microsoft.com/office/powerpoint/2010/main" val="3535080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en-US" altLang="zh-CN" dirty="0" err="1">
                <a:sym typeface="Arial" panose="020B0604020202020204" pitchFamily="34" charset="0"/>
              </a:rPr>
              <a:t>DoKit</a:t>
            </a:r>
            <a:r>
              <a:rPr lang="zh-CN" altLang="en-US" dirty="0">
                <a:sym typeface="Arial" panose="020B0604020202020204" pitchFamily="34" charset="0"/>
              </a:rPr>
              <a:t>运营框架</a:t>
            </a:r>
            <a:r>
              <a:rPr lang="en-US" altLang="zh-CN" dirty="0">
                <a:sym typeface="Arial" panose="020B0604020202020204" pitchFamily="34" charset="0"/>
              </a:rPr>
              <a:t>--</a:t>
            </a:r>
            <a:r>
              <a:rPr lang="zh-CN" altLang="en-US" dirty="0">
                <a:sym typeface="Arial" panose="020B0604020202020204" pitchFamily="34" charset="0"/>
              </a:rPr>
              <a:t>数据字段</a:t>
            </a:r>
          </a:p>
        </p:txBody>
      </p:sp>
      <p:pic>
        <p:nvPicPr>
          <p:cNvPr id="4" name="图片 3">
            <a:extLst>
              <a:ext uri="{FF2B5EF4-FFF2-40B4-BE49-F238E27FC236}">
                <a16:creationId xmlns:a16="http://schemas.microsoft.com/office/drawing/2014/main" id="{49A5F871-FFCC-7249-BED6-6CEBF5735150}"/>
              </a:ext>
            </a:extLst>
          </p:cNvPr>
          <p:cNvPicPr>
            <a:picLocks noChangeAspect="1"/>
          </p:cNvPicPr>
          <p:nvPr/>
        </p:nvPicPr>
        <p:blipFill>
          <a:blip r:embed="rId3"/>
          <a:stretch>
            <a:fillRect/>
          </a:stretch>
        </p:blipFill>
        <p:spPr>
          <a:xfrm>
            <a:off x="2358774" y="1010658"/>
            <a:ext cx="7243095" cy="5190556"/>
          </a:xfrm>
          <a:prstGeom prst="rect">
            <a:avLst/>
          </a:prstGeom>
        </p:spPr>
      </p:pic>
      <p:sp>
        <p:nvSpPr>
          <p:cNvPr id="5" name="文本框 4">
            <a:extLst>
              <a:ext uri="{FF2B5EF4-FFF2-40B4-BE49-F238E27FC236}">
                <a16:creationId xmlns:a16="http://schemas.microsoft.com/office/drawing/2014/main" id="{7233FB98-3DEC-3845-A8C1-689D5707E112}"/>
              </a:ext>
            </a:extLst>
          </p:cNvPr>
          <p:cNvSpPr txBox="1"/>
          <p:nvPr/>
        </p:nvSpPr>
        <p:spPr>
          <a:xfrm>
            <a:off x="4757973" y="6001159"/>
            <a:ext cx="2236510" cy="400110"/>
          </a:xfrm>
          <a:prstGeom prst="rect">
            <a:avLst/>
          </a:prstGeom>
          <a:noFill/>
        </p:spPr>
        <p:txBody>
          <a:bodyPr wrap="none" rtlCol="0">
            <a:spAutoFit/>
          </a:bodyPr>
          <a:lstStyle/>
          <a:p>
            <a:pPr algn="ctr"/>
            <a:r>
              <a:rPr kumimoji="1"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原则：公开、透明</a:t>
            </a:r>
          </a:p>
        </p:txBody>
      </p:sp>
    </p:spTree>
    <p:extLst>
      <p:ext uri="{BB962C8B-B14F-4D97-AF65-F5344CB8AC3E}">
        <p14:creationId xmlns:p14="http://schemas.microsoft.com/office/powerpoint/2010/main" val="2761197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en-US" altLang="zh-CN" dirty="0" err="1">
                <a:sym typeface="Arial" panose="020B0604020202020204" pitchFamily="34" charset="0"/>
              </a:rPr>
              <a:t>DoKit</a:t>
            </a:r>
            <a:r>
              <a:rPr lang="zh-CN" altLang="en-US" dirty="0">
                <a:sym typeface="Arial" panose="020B0604020202020204" pitchFamily="34" charset="0"/>
              </a:rPr>
              <a:t>运营框架</a:t>
            </a:r>
            <a:r>
              <a:rPr lang="en-US" altLang="zh-CN" dirty="0">
                <a:sym typeface="Arial" panose="020B0604020202020204" pitchFamily="34" charset="0"/>
              </a:rPr>
              <a:t>--</a:t>
            </a:r>
            <a:r>
              <a:rPr lang="zh-CN" altLang="en-US" dirty="0">
                <a:sym typeface="Arial" panose="020B0604020202020204" pitchFamily="34" charset="0"/>
              </a:rPr>
              <a:t>数据指标</a:t>
            </a:r>
          </a:p>
        </p:txBody>
      </p:sp>
      <p:pic>
        <p:nvPicPr>
          <p:cNvPr id="2" name="图片 1">
            <a:extLst>
              <a:ext uri="{FF2B5EF4-FFF2-40B4-BE49-F238E27FC236}">
                <a16:creationId xmlns:a16="http://schemas.microsoft.com/office/drawing/2014/main" id="{8071B15F-140C-994D-87FE-9EED0D31BAF7}"/>
              </a:ext>
            </a:extLst>
          </p:cNvPr>
          <p:cNvPicPr>
            <a:picLocks noChangeAspect="1"/>
          </p:cNvPicPr>
          <p:nvPr/>
        </p:nvPicPr>
        <p:blipFill>
          <a:blip r:embed="rId3"/>
          <a:stretch>
            <a:fillRect/>
          </a:stretch>
        </p:blipFill>
        <p:spPr>
          <a:xfrm>
            <a:off x="442913" y="2598820"/>
            <a:ext cx="5506057" cy="2646948"/>
          </a:xfrm>
          <a:prstGeom prst="rect">
            <a:avLst/>
          </a:prstGeom>
        </p:spPr>
      </p:pic>
      <p:sp>
        <p:nvSpPr>
          <p:cNvPr id="3" name="文本框 2">
            <a:extLst>
              <a:ext uri="{FF2B5EF4-FFF2-40B4-BE49-F238E27FC236}">
                <a16:creationId xmlns:a16="http://schemas.microsoft.com/office/drawing/2014/main" id="{963C8C08-DBA8-AB44-A88F-3BEB4D72AB4F}"/>
              </a:ext>
            </a:extLst>
          </p:cNvPr>
          <p:cNvSpPr txBox="1"/>
          <p:nvPr/>
        </p:nvSpPr>
        <p:spPr>
          <a:xfrm>
            <a:off x="1714596" y="983335"/>
            <a:ext cx="1739579" cy="400110"/>
          </a:xfrm>
          <a:prstGeom prst="rect">
            <a:avLst/>
          </a:prstGeom>
          <a:noFill/>
        </p:spPr>
        <p:txBody>
          <a:bodyPr wrap="none" rtlCol="0">
            <a:spAutoFit/>
          </a:bodyPr>
          <a:lstStyle/>
          <a:p>
            <a:pPr algn="ctr"/>
            <a:r>
              <a:rPr kumimoji="1" lang="zh-CN" altLang="en-US" sz="2000" b="1" dirty="0">
                <a:solidFill>
                  <a:srgbClr val="9A0001"/>
                </a:solidFill>
                <a:latin typeface="+mn-ea"/>
                <a:cs typeface="+mn-ea"/>
                <a:sym typeface="Arial" panose="020B0604020202020204" pitchFamily="34" charset="0"/>
              </a:rPr>
              <a:t>终端</a:t>
            </a:r>
            <a:r>
              <a:rPr kumimoji="1" lang="en-US" altLang="zh-CN" sz="2000" b="1" dirty="0">
                <a:solidFill>
                  <a:srgbClr val="9A0001"/>
                </a:solidFill>
                <a:latin typeface="+mn-ea"/>
                <a:cs typeface="+mn-ea"/>
                <a:sym typeface="Arial" panose="020B0604020202020204" pitchFamily="34" charset="0"/>
              </a:rPr>
              <a:t>SDK</a:t>
            </a:r>
            <a:r>
              <a:rPr kumimoji="1" lang="zh-CN" altLang="en-US" sz="2000" b="1" dirty="0">
                <a:solidFill>
                  <a:srgbClr val="9A0001"/>
                </a:solidFill>
                <a:latin typeface="+mn-ea"/>
                <a:cs typeface="+mn-ea"/>
                <a:sym typeface="Arial" panose="020B0604020202020204" pitchFamily="34" charset="0"/>
              </a:rPr>
              <a:t>活跃</a:t>
            </a:r>
          </a:p>
        </p:txBody>
      </p:sp>
      <p:pic>
        <p:nvPicPr>
          <p:cNvPr id="6" name="图片 5">
            <a:extLst>
              <a:ext uri="{FF2B5EF4-FFF2-40B4-BE49-F238E27FC236}">
                <a16:creationId xmlns:a16="http://schemas.microsoft.com/office/drawing/2014/main" id="{5525BE4A-B898-B44B-A4AB-BDE5A79A14BF}"/>
              </a:ext>
            </a:extLst>
          </p:cNvPr>
          <p:cNvPicPr>
            <a:picLocks noChangeAspect="1"/>
          </p:cNvPicPr>
          <p:nvPr/>
        </p:nvPicPr>
        <p:blipFill>
          <a:blip r:embed="rId4"/>
          <a:stretch>
            <a:fillRect/>
          </a:stretch>
        </p:blipFill>
        <p:spPr>
          <a:xfrm>
            <a:off x="6419001" y="1472665"/>
            <a:ext cx="5145979" cy="4952197"/>
          </a:xfrm>
          <a:prstGeom prst="rect">
            <a:avLst/>
          </a:prstGeom>
        </p:spPr>
      </p:pic>
      <p:sp>
        <p:nvSpPr>
          <p:cNvPr id="7" name="文本框 6">
            <a:extLst>
              <a:ext uri="{FF2B5EF4-FFF2-40B4-BE49-F238E27FC236}">
                <a16:creationId xmlns:a16="http://schemas.microsoft.com/office/drawing/2014/main" id="{06BB8754-5AE7-0840-966F-5D093F28E3B8}"/>
              </a:ext>
            </a:extLst>
          </p:cNvPr>
          <p:cNvSpPr txBox="1"/>
          <p:nvPr/>
        </p:nvSpPr>
        <p:spPr>
          <a:xfrm>
            <a:off x="8160936" y="983335"/>
            <a:ext cx="1210588" cy="400110"/>
          </a:xfrm>
          <a:prstGeom prst="rect">
            <a:avLst/>
          </a:prstGeom>
          <a:noFill/>
        </p:spPr>
        <p:txBody>
          <a:bodyPr wrap="none" rtlCol="0">
            <a:spAutoFit/>
          </a:bodyPr>
          <a:lstStyle/>
          <a:p>
            <a:pPr algn="ctr"/>
            <a:r>
              <a:rPr kumimoji="1" lang="zh-CN" altLang="en-US" sz="2000" b="1" dirty="0">
                <a:solidFill>
                  <a:srgbClr val="9A0001"/>
                </a:solidFill>
                <a:latin typeface="+mn-ea"/>
                <a:cs typeface="+mn-ea"/>
                <a:sym typeface="Arial" panose="020B0604020202020204" pitchFamily="34" charset="0"/>
              </a:rPr>
              <a:t>热门功能</a:t>
            </a:r>
          </a:p>
        </p:txBody>
      </p:sp>
    </p:spTree>
    <p:extLst>
      <p:ext uri="{BB962C8B-B14F-4D97-AF65-F5344CB8AC3E}">
        <p14:creationId xmlns:p14="http://schemas.microsoft.com/office/powerpoint/2010/main" val="48545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en-US" altLang="zh-CN" dirty="0" err="1">
                <a:sym typeface="Arial" panose="020B0604020202020204" pitchFamily="34" charset="0"/>
              </a:rPr>
              <a:t>DoKit</a:t>
            </a:r>
            <a:r>
              <a:rPr lang="zh-CN" altLang="en-US" dirty="0">
                <a:sym typeface="Arial" panose="020B0604020202020204" pitchFamily="34" charset="0"/>
              </a:rPr>
              <a:t>运营框架</a:t>
            </a:r>
            <a:r>
              <a:rPr lang="en-US" altLang="zh-CN" dirty="0">
                <a:sym typeface="Arial" panose="020B0604020202020204" pitchFamily="34" charset="0"/>
              </a:rPr>
              <a:t>--</a:t>
            </a:r>
            <a:r>
              <a:rPr lang="zh-CN" altLang="en-US" dirty="0">
                <a:sym typeface="Arial" panose="020B0604020202020204" pitchFamily="34" charset="0"/>
              </a:rPr>
              <a:t>运营策略</a:t>
            </a:r>
          </a:p>
        </p:txBody>
      </p:sp>
      <p:pic>
        <p:nvPicPr>
          <p:cNvPr id="4" name="图片 3">
            <a:extLst>
              <a:ext uri="{FF2B5EF4-FFF2-40B4-BE49-F238E27FC236}">
                <a16:creationId xmlns:a16="http://schemas.microsoft.com/office/drawing/2014/main" id="{45D495D9-A2A3-9447-9D4F-7D88A8107F54}"/>
              </a:ext>
            </a:extLst>
          </p:cNvPr>
          <p:cNvPicPr>
            <a:picLocks noChangeAspect="1"/>
          </p:cNvPicPr>
          <p:nvPr/>
        </p:nvPicPr>
        <p:blipFill>
          <a:blip r:embed="rId3"/>
          <a:stretch>
            <a:fillRect/>
          </a:stretch>
        </p:blipFill>
        <p:spPr>
          <a:xfrm>
            <a:off x="2541069" y="949738"/>
            <a:ext cx="7057129" cy="5821637"/>
          </a:xfrm>
          <a:prstGeom prst="rect">
            <a:avLst/>
          </a:prstGeom>
        </p:spPr>
      </p:pic>
    </p:spTree>
    <p:extLst>
      <p:ext uri="{BB962C8B-B14F-4D97-AF65-F5344CB8AC3E}">
        <p14:creationId xmlns:p14="http://schemas.microsoft.com/office/powerpoint/2010/main" val="342960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en-US" altLang="zh-CN" dirty="0" err="1">
                <a:sym typeface="Arial" panose="020B0604020202020204" pitchFamily="34" charset="0"/>
              </a:rPr>
              <a:t>DoKit</a:t>
            </a:r>
            <a:r>
              <a:rPr lang="zh-CN" altLang="en-US" dirty="0">
                <a:sym typeface="Arial" panose="020B0604020202020204" pitchFamily="34" charset="0"/>
              </a:rPr>
              <a:t>运营框架</a:t>
            </a:r>
            <a:r>
              <a:rPr lang="en-US" altLang="zh-CN" dirty="0">
                <a:sym typeface="Arial" panose="020B0604020202020204" pitchFamily="34" charset="0"/>
              </a:rPr>
              <a:t>--</a:t>
            </a:r>
            <a:r>
              <a:rPr lang="zh-CN" altLang="en-US" dirty="0">
                <a:sym typeface="Arial" panose="020B0604020202020204" pitchFamily="34" charset="0"/>
              </a:rPr>
              <a:t>运营示例</a:t>
            </a:r>
          </a:p>
        </p:txBody>
      </p:sp>
      <p:sp>
        <p:nvSpPr>
          <p:cNvPr id="2" name="文本框 1">
            <a:extLst>
              <a:ext uri="{FF2B5EF4-FFF2-40B4-BE49-F238E27FC236}">
                <a16:creationId xmlns:a16="http://schemas.microsoft.com/office/drawing/2014/main" id="{E7A88AE5-B125-F442-881B-BC63DBD1572F}"/>
              </a:ext>
            </a:extLst>
          </p:cNvPr>
          <p:cNvSpPr txBox="1"/>
          <p:nvPr/>
        </p:nvSpPr>
        <p:spPr>
          <a:xfrm>
            <a:off x="2271703" y="1251284"/>
            <a:ext cx="798617" cy="400110"/>
          </a:xfrm>
          <a:prstGeom prst="rect">
            <a:avLst/>
          </a:prstGeom>
          <a:noFill/>
        </p:spPr>
        <p:txBody>
          <a:bodyPr wrap="none" rtlCol="0">
            <a:spAutoFit/>
          </a:bodyPr>
          <a:lstStyle/>
          <a:p>
            <a:pPr algn="ctr"/>
            <a:r>
              <a:rPr kumimoji="1" lang="en-US" altLang="zh-CN" sz="2000" dirty="0">
                <a:latin typeface="Arial" panose="020B0604020202020204" pitchFamily="34" charset="0"/>
                <a:ea typeface="微软雅黑" panose="020B0503020204020204" pitchFamily="34" charset="-122"/>
                <a:cs typeface="+mn-ea"/>
                <a:sym typeface="Arial" panose="020B0604020202020204" pitchFamily="34" charset="0"/>
              </a:rPr>
              <a:t>PR</a:t>
            </a:r>
            <a:r>
              <a:rPr kumimoji="1" lang="zh-CN" altLang="en-US" sz="2000" dirty="0">
                <a:latin typeface="Arial" panose="020B0604020202020204" pitchFamily="34" charset="0"/>
                <a:ea typeface="微软雅黑" panose="020B0503020204020204" pitchFamily="34" charset="-122"/>
                <a:cs typeface="+mn-ea"/>
                <a:sym typeface="Arial" panose="020B0604020202020204" pitchFamily="34" charset="0"/>
              </a:rPr>
              <a:t>稿</a:t>
            </a:r>
          </a:p>
        </p:txBody>
      </p:sp>
      <p:pic>
        <p:nvPicPr>
          <p:cNvPr id="3" name="图片 2">
            <a:extLst>
              <a:ext uri="{FF2B5EF4-FFF2-40B4-BE49-F238E27FC236}">
                <a16:creationId xmlns:a16="http://schemas.microsoft.com/office/drawing/2014/main" id="{2E50BDE2-A362-724E-A75A-68424E8ACDCF}"/>
              </a:ext>
            </a:extLst>
          </p:cNvPr>
          <p:cNvPicPr>
            <a:picLocks noChangeAspect="1"/>
          </p:cNvPicPr>
          <p:nvPr/>
        </p:nvPicPr>
        <p:blipFill>
          <a:blip r:embed="rId3"/>
          <a:stretch>
            <a:fillRect/>
          </a:stretch>
        </p:blipFill>
        <p:spPr>
          <a:xfrm>
            <a:off x="567579" y="1829704"/>
            <a:ext cx="1964457" cy="4171648"/>
          </a:xfrm>
          <a:prstGeom prst="rect">
            <a:avLst/>
          </a:prstGeom>
          <a:ln>
            <a:noFill/>
          </a:ln>
          <a:effectLst>
            <a:outerShdw blurRad="190500" algn="tl" rotWithShape="0">
              <a:srgbClr val="000000">
                <a:alpha val="70000"/>
              </a:srgbClr>
            </a:outerShdw>
          </a:effectLst>
        </p:spPr>
      </p:pic>
      <p:pic>
        <p:nvPicPr>
          <p:cNvPr id="5" name="图片 4">
            <a:extLst>
              <a:ext uri="{FF2B5EF4-FFF2-40B4-BE49-F238E27FC236}">
                <a16:creationId xmlns:a16="http://schemas.microsoft.com/office/drawing/2014/main" id="{F0D61784-7FEE-904A-892C-4C9C228FC8E2}"/>
              </a:ext>
            </a:extLst>
          </p:cNvPr>
          <p:cNvPicPr>
            <a:picLocks noChangeAspect="1"/>
          </p:cNvPicPr>
          <p:nvPr/>
        </p:nvPicPr>
        <p:blipFill>
          <a:blip r:embed="rId4"/>
          <a:stretch>
            <a:fillRect/>
          </a:stretch>
        </p:blipFill>
        <p:spPr>
          <a:xfrm>
            <a:off x="2752829" y="1829705"/>
            <a:ext cx="1962274" cy="4171648"/>
          </a:xfrm>
          <a:prstGeom prst="rect">
            <a:avLst/>
          </a:prstGeom>
          <a:ln>
            <a:noFill/>
          </a:ln>
          <a:effectLst>
            <a:outerShdw blurRad="190500" algn="tl" rotWithShape="0">
              <a:srgbClr val="000000">
                <a:alpha val="70000"/>
              </a:srgbClr>
            </a:outerShdw>
          </a:effectLst>
        </p:spPr>
      </p:pic>
      <p:sp>
        <p:nvSpPr>
          <p:cNvPr id="7" name="文本框 6">
            <a:extLst>
              <a:ext uri="{FF2B5EF4-FFF2-40B4-BE49-F238E27FC236}">
                <a16:creationId xmlns:a16="http://schemas.microsoft.com/office/drawing/2014/main" id="{0F0C3B0B-5F70-4249-9796-BF2D6490B732}"/>
              </a:ext>
            </a:extLst>
          </p:cNvPr>
          <p:cNvSpPr txBox="1"/>
          <p:nvPr/>
        </p:nvSpPr>
        <p:spPr>
          <a:xfrm>
            <a:off x="6616870" y="1251284"/>
            <a:ext cx="1210588" cy="400110"/>
          </a:xfrm>
          <a:prstGeom prst="rect">
            <a:avLst/>
          </a:prstGeom>
          <a:noFill/>
        </p:spPr>
        <p:txBody>
          <a:bodyPr wrap="none" rtlCol="0">
            <a:spAutoFit/>
          </a:bodyPr>
          <a:lstStyle/>
          <a:p>
            <a:pPr algn="ctr"/>
            <a:r>
              <a:rPr kumimoji="1" lang="zh-CN" altLang="en-US" sz="2000" dirty="0">
                <a:latin typeface="Arial" panose="020B0604020202020204" pitchFamily="34" charset="0"/>
                <a:ea typeface="微软雅黑" panose="020B0503020204020204" pitchFamily="34" charset="-122"/>
                <a:cs typeface="+mn-ea"/>
                <a:sym typeface="Arial" panose="020B0604020202020204" pitchFamily="34" charset="0"/>
              </a:rPr>
              <a:t>社区合作</a:t>
            </a:r>
          </a:p>
        </p:txBody>
      </p:sp>
      <p:pic>
        <p:nvPicPr>
          <p:cNvPr id="6" name="图片 5">
            <a:extLst>
              <a:ext uri="{FF2B5EF4-FFF2-40B4-BE49-F238E27FC236}">
                <a16:creationId xmlns:a16="http://schemas.microsoft.com/office/drawing/2014/main" id="{69110925-F040-A948-AE8B-AC8F570584BB}"/>
              </a:ext>
            </a:extLst>
          </p:cNvPr>
          <p:cNvPicPr>
            <a:picLocks noChangeAspect="1"/>
          </p:cNvPicPr>
          <p:nvPr/>
        </p:nvPicPr>
        <p:blipFill>
          <a:blip r:embed="rId5"/>
          <a:stretch>
            <a:fillRect/>
          </a:stretch>
        </p:blipFill>
        <p:spPr>
          <a:xfrm>
            <a:off x="5167125" y="1829705"/>
            <a:ext cx="1953665" cy="4171648"/>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id="{D0531864-E1F5-834E-9552-A8F98F56AC99}"/>
              </a:ext>
            </a:extLst>
          </p:cNvPr>
          <p:cNvPicPr>
            <a:picLocks noChangeAspect="1"/>
          </p:cNvPicPr>
          <p:nvPr/>
        </p:nvPicPr>
        <p:blipFill>
          <a:blip r:embed="rId6"/>
          <a:stretch>
            <a:fillRect/>
          </a:stretch>
        </p:blipFill>
        <p:spPr>
          <a:xfrm>
            <a:off x="7323359" y="1829704"/>
            <a:ext cx="1955030" cy="4159638"/>
          </a:xfrm>
          <a:prstGeom prst="rect">
            <a:avLst/>
          </a:prstGeom>
          <a:ln>
            <a:noFill/>
          </a:ln>
          <a:effectLst>
            <a:outerShdw blurRad="190500" algn="tl" rotWithShape="0">
              <a:srgbClr val="000000">
                <a:alpha val="70000"/>
              </a:srgbClr>
            </a:outerShdw>
          </a:effectLst>
        </p:spPr>
      </p:pic>
      <p:sp>
        <p:nvSpPr>
          <p:cNvPr id="10" name="文本框 9">
            <a:extLst>
              <a:ext uri="{FF2B5EF4-FFF2-40B4-BE49-F238E27FC236}">
                <a16:creationId xmlns:a16="http://schemas.microsoft.com/office/drawing/2014/main" id="{39A40A03-B033-8D4B-B3D6-F95F19C15474}"/>
              </a:ext>
            </a:extLst>
          </p:cNvPr>
          <p:cNvSpPr txBox="1"/>
          <p:nvPr/>
        </p:nvSpPr>
        <p:spPr>
          <a:xfrm>
            <a:off x="10163420" y="1251284"/>
            <a:ext cx="1210588" cy="400110"/>
          </a:xfrm>
          <a:prstGeom prst="rect">
            <a:avLst/>
          </a:prstGeom>
          <a:noFill/>
        </p:spPr>
        <p:txBody>
          <a:bodyPr wrap="none" rtlCol="0">
            <a:spAutoFit/>
          </a:bodyPr>
          <a:lstStyle/>
          <a:p>
            <a:pPr algn="ctr"/>
            <a:r>
              <a:rPr kumimoji="1" lang="zh-CN" altLang="en-US" sz="2000" dirty="0">
                <a:latin typeface="Arial" panose="020B0604020202020204" pitchFamily="34" charset="0"/>
                <a:ea typeface="微软雅黑" panose="020B0503020204020204" pitchFamily="34" charset="-122"/>
                <a:cs typeface="+mn-ea"/>
                <a:sym typeface="Arial" panose="020B0604020202020204" pitchFamily="34" charset="0"/>
              </a:rPr>
              <a:t>活动策划</a:t>
            </a:r>
          </a:p>
        </p:txBody>
      </p:sp>
      <p:sp>
        <p:nvSpPr>
          <p:cNvPr id="11" name="文本框 10">
            <a:extLst>
              <a:ext uri="{FF2B5EF4-FFF2-40B4-BE49-F238E27FC236}">
                <a16:creationId xmlns:a16="http://schemas.microsoft.com/office/drawing/2014/main" id="{13F6AAC8-AF42-E542-8C45-EEC142A79F32}"/>
              </a:ext>
            </a:extLst>
          </p:cNvPr>
          <p:cNvSpPr txBox="1"/>
          <p:nvPr/>
        </p:nvSpPr>
        <p:spPr>
          <a:xfrm>
            <a:off x="9363597" y="1829704"/>
            <a:ext cx="2845523" cy="1156792"/>
          </a:xfrm>
          <a:prstGeom prst="rect">
            <a:avLst/>
          </a:prstGeom>
          <a:noFill/>
        </p:spPr>
        <p:txBody>
          <a:bodyPr wrap="none" rtlCol="0">
            <a:spAutoFit/>
          </a:bodyPr>
          <a:lstStyle/>
          <a:p>
            <a:pPr>
              <a:lnSpc>
                <a:spcPct val="150000"/>
              </a:lnSpc>
            </a:pPr>
            <a:r>
              <a:rPr lang="en" altLang="zh-CN" sz="1600" dirty="0" err="1">
                <a:latin typeface="+mn-ea"/>
              </a:rPr>
              <a:t>DoKit</a:t>
            </a:r>
            <a:r>
              <a:rPr lang="en" altLang="zh-CN" sz="1600" dirty="0">
                <a:latin typeface="+mn-ea"/>
              </a:rPr>
              <a:t> </a:t>
            </a:r>
            <a:r>
              <a:rPr lang="en" altLang="zh-CN" sz="1600" dirty="0" err="1">
                <a:latin typeface="+mn-ea"/>
              </a:rPr>
              <a:t>Kotlin&amp;Swift</a:t>
            </a:r>
            <a:r>
              <a:rPr lang="zh-CN" altLang="en-US" sz="1600" dirty="0">
                <a:latin typeface="+mn-ea"/>
              </a:rPr>
              <a:t>社区改造</a:t>
            </a:r>
          </a:p>
          <a:p>
            <a:pPr>
              <a:lnSpc>
                <a:spcPct val="150000"/>
              </a:lnSpc>
            </a:pPr>
            <a:r>
              <a:rPr lang="en" altLang="zh-CN" sz="1600" dirty="0" err="1">
                <a:latin typeface="+mn-ea"/>
              </a:rPr>
              <a:t>DoKit</a:t>
            </a:r>
            <a:r>
              <a:rPr lang="zh-CN" altLang="en-US" sz="1600" dirty="0">
                <a:latin typeface="+mn-ea"/>
              </a:rPr>
              <a:t>社区分享季</a:t>
            </a:r>
          </a:p>
          <a:p>
            <a:pPr>
              <a:lnSpc>
                <a:spcPct val="150000"/>
              </a:lnSpc>
            </a:pPr>
            <a:r>
              <a:rPr lang="en" altLang="zh-CN" sz="1600" dirty="0" err="1">
                <a:latin typeface="+mn-ea"/>
              </a:rPr>
              <a:t>DoKit</a:t>
            </a:r>
            <a:r>
              <a:rPr lang="zh-CN" altLang="en-US" sz="1600" dirty="0">
                <a:latin typeface="+mn-ea"/>
              </a:rPr>
              <a:t>社区活动</a:t>
            </a:r>
            <a:r>
              <a:rPr lang="en-US" altLang="zh-CN" sz="1600" dirty="0">
                <a:latin typeface="+mn-ea"/>
              </a:rPr>
              <a:t>:</a:t>
            </a:r>
            <a:r>
              <a:rPr lang="zh-CN" altLang="en-US" sz="1600" dirty="0">
                <a:latin typeface="+mn-ea"/>
              </a:rPr>
              <a:t>提</a:t>
            </a:r>
            <a:r>
              <a:rPr lang="en" altLang="zh-CN" sz="1600" dirty="0">
                <a:latin typeface="+mn-ea"/>
              </a:rPr>
              <a:t>PR</a:t>
            </a:r>
            <a:r>
              <a:rPr lang="zh-CN" altLang="en-US" sz="1600" dirty="0">
                <a:latin typeface="+mn-ea"/>
              </a:rPr>
              <a:t>赢奖品</a:t>
            </a:r>
            <a:endParaRPr lang="en-US" altLang="zh-CN" sz="1600" dirty="0">
              <a:latin typeface="+mn-ea"/>
            </a:endParaRPr>
          </a:p>
        </p:txBody>
      </p:sp>
      <p:sp>
        <p:nvSpPr>
          <p:cNvPr id="12" name="文本框 11">
            <a:extLst>
              <a:ext uri="{FF2B5EF4-FFF2-40B4-BE49-F238E27FC236}">
                <a16:creationId xmlns:a16="http://schemas.microsoft.com/office/drawing/2014/main" id="{CC1D9C2C-D5A7-B143-AB65-4DA3B39E220B}"/>
              </a:ext>
            </a:extLst>
          </p:cNvPr>
          <p:cNvSpPr txBox="1"/>
          <p:nvPr/>
        </p:nvSpPr>
        <p:spPr>
          <a:xfrm>
            <a:off x="10067167" y="4283243"/>
            <a:ext cx="1210588" cy="400110"/>
          </a:xfrm>
          <a:prstGeom prst="rect">
            <a:avLst/>
          </a:prstGeom>
          <a:noFill/>
        </p:spPr>
        <p:txBody>
          <a:bodyPr wrap="none" rtlCol="0">
            <a:spAutoFit/>
          </a:bodyPr>
          <a:lstStyle/>
          <a:p>
            <a:pPr algn="ctr"/>
            <a:r>
              <a:rPr kumimoji="1" lang="zh-CN" altLang="en-US" sz="2000" dirty="0">
                <a:latin typeface="Arial" panose="020B0604020202020204" pitchFamily="34" charset="0"/>
                <a:ea typeface="微软雅黑" panose="020B0503020204020204" pitchFamily="34" charset="-122"/>
                <a:cs typeface="+mn-ea"/>
                <a:sym typeface="Arial" panose="020B0604020202020204" pitchFamily="34" charset="0"/>
              </a:rPr>
              <a:t>社区维护</a:t>
            </a:r>
          </a:p>
        </p:txBody>
      </p:sp>
      <p:sp>
        <p:nvSpPr>
          <p:cNvPr id="13" name="文本框 12">
            <a:extLst>
              <a:ext uri="{FF2B5EF4-FFF2-40B4-BE49-F238E27FC236}">
                <a16:creationId xmlns:a16="http://schemas.microsoft.com/office/drawing/2014/main" id="{4273B4D2-9798-1448-AD63-B7B4DC0B82DE}"/>
              </a:ext>
            </a:extLst>
          </p:cNvPr>
          <p:cNvSpPr txBox="1"/>
          <p:nvPr/>
        </p:nvSpPr>
        <p:spPr>
          <a:xfrm>
            <a:off x="9438863" y="4947385"/>
            <a:ext cx="2659702" cy="873957"/>
          </a:xfrm>
          <a:prstGeom prst="rect">
            <a:avLst/>
          </a:prstGeom>
          <a:noFill/>
        </p:spPr>
        <p:txBody>
          <a:bodyPr wrap="none" rtlCol="0">
            <a:spAutoFit/>
          </a:bodyPr>
          <a:lstStyle/>
          <a:p>
            <a:pPr>
              <a:lnSpc>
                <a:spcPct val="150000"/>
              </a:lnSpc>
            </a:pPr>
            <a:r>
              <a:rPr lang="en" altLang="zh-CN" dirty="0"/>
              <a:t>QQ</a:t>
            </a:r>
            <a:r>
              <a:rPr lang="zh-CN" altLang="en" dirty="0"/>
              <a:t>、</a:t>
            </a:r>
            <a:r>
              <a:rPr lang="zh-CN" altLang="en-US" dirty="0"/>
              <a:t>微信群维护</a:t>
            </a:r>
          </a:p>
          <a:p>
            <a:pPr>
              <a:lnSpc>
                <a:spcPct val="150000"/>
              </a:lnSpc>
            </a:pPr>
            <a:r>
              <a:rPr lang="en" altLang="zh-CN" dirty="0" err="1"/>
              <a:t>Github</a:t>
            </a:r>
            <a:r>
              <a:rPr lang="en" altLang="zh-CN" dirty="0"/>
              <a:t> Issues &amp; PR</a:t>
            </a:r>
            <a:r>
              <a:rPr lang="zh-CN" altLang="en-US" dirty="0"/>
              <a:t>处理</a:t>
            </a:r>
          </a:p>
        </p:txBody>
      </p:sp>
    </p:spTree>
    <p:extLst>
      <p:ext uri="{BB962C8B-B14F-4D97-AF65-F5344CB8AC3E}">
        <p14:creationId xmlns:p14="http://schemas.microsoft.com/office/powerpoint/2010/main" val="816823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en-US" altLang="zh-CN" dirty="0" err="1">
                <a:sym typeface="Arial" panose="020B0604020202020204" pitchFamily="34" charset="0"/>
              </a:rPr>
              <a:t>DoKit</a:t>
            </a:r>
            <a:r>
              <a:rPr lang="zh-CN" altLang="en-US" dirty="0">
                <a:sym typeface="Arial" panose="020B0604020202020204" pitchFamily="34" charset="0"/>
              </a:rPr>
              <a:t>运营框架</a:t>
            </a:r>
            <a:r>
              <a:rPr lang="en-US" altLang="zh-CN" dirty="0">
                <a:sym typeface="Arial" panose="020B0604020202020204" pitchFamily="34" charset="0"/>
              </a:rPr>
              <a:t>--</a:t>
            </a:r>
            <a:r>
              <a:rPr lang="zh-CN" altLang="en-US" dirty="0">
                <a:sym typeface="Arial" panose="020B0604020202020204" pitchFamily="34" charset="0"/>
              </a:rPr>
              <a:t>成绩</a:t>
            </a:r>
          </a:p>
        </p:txBody>
      </p:sp>
      <p:sp>
        <p:nvSpPr>
          <p:cNvPr id="4" name="文本框 3">
            <a:extLst>
              <a:ext uri="{FF2B5EF4-FFF2-40B4-BE49-F238E27FC236}">
                <a16:creationId xmlns:a16="http://schemas.microsoft.com/office/drawing/2014/main" id="{984EFC0A-1DC8-7B48-B273-72EB9A317CC3}"/>
              </a:ext>
            </a:extLst>
          </p:cNvPr>
          <p:cNvSpPr txBox="1"/>
          <p:nvPr/>
        </p:nvSpPr>
        <p:spPr>
          <a:xfrm>
            <a:off x="5131437" y="841837"/>
            <a:ext cx="1689886" cy="400110"/>
          </a:xfrm>
          <a:prstGeom prst="rect">
            <a:avLst/>
          </a:prstGeom>
          <a:noFill/>
        </p:spPr>
        <p:txBody>
          <a:bodyPr wrap="none" rtlCol="0">
            <a:spAutoFit/>
          </a:bodyPr>
          <a:lstStyle/>
          <a:p>
            <a:pPr algn="ctr"/>
            <a:r>
              <a:rPr kumimoji="1" lang="zh-CN" altLang="en-US" sz="2000" b="1" dirty="0">
                <a:solidFill>
                  <a:srgbClr val="9A0001"/>
                </a:solidFill>
                <a:latin typeface="+mn-ea"/>
                <a:cs typeface="+mn-ea"/>
                <a:sym typeface="Arial" panose="020B0604020202020204" pitchFamily="34" charset="0"/>
              </a:rPr>
              <a:t>影响力</a:t>
            </a:r>
            <a:r>
              <a:rPr kumimoji="1" lang="en-US" altLang="zh-CN" sz="2000" b="1" dirty="0">
                <a:solidFill>
                  <a:srgbClr val="9A0001"/>
                </a:solidFill>
                <a:latin typeface="+mn-ea"/>
                <a:cs typeface="+mn-ea"/>
                <a:sym typeface="Arial" panose="020B0604020202020204" pitchFamily="34" charset="0"/>
              </a:rPr>
              <a:t>&amp;</a:t>
            </a:r>
            <a:r>
              <a:rPr kumimoji="1" lang="zh-CN" altLang="en-US" sz="2000" b="1" dirty="0">
                <a:solidFill>
                  <a:srgbClr val="9A0001"/>
                </a:solidFill>
                <a:latin typeface="+mn-ea"/>
                <a:cs typeface="+mn-ea"/>
                <a:sym typeface="Arial" panose="020B0604020202020204" pitchFamily="34" charset="0"/>
              </a:rPr>
              <a:t>口碑</a:t>
            </a:r>
          </a:p>
        </p:txBody>
      </p:sp>
      <p:pic>
        <p:nvPicPr>
          <p:cNvPr id="15" name="图片 14">
            <a:extLst>
              <a:ext uri="{FF2B5EF4-FFF2-40B4-BE49-F238E27FC236}">
                <a16:creationId xmlns:a16="http://schemas.microsoft.com/office/drawing/2014/main" id="{FC52EBDF-9B7F-324D-8DE9-12C86A8C1AF0}"/>
              </a:ext>
            </a:extLst>
          </p:cNvPr>
          <p:cNvPicPr>
            <a:picLocks noChangeAspect="1"/>
          </p:cNvPicPr>
          <p:nvPr/>
        </p:nvPicPr>
        <p:blipFill>
          <a:blip r:embed="rId3"/>
          <a:stretch>
            <a:fillRect/>
          </a:stretch>
        </p:blipFill>
        <p:spPr>
          <a:xfrm>
            <a:off x="626615" y="1540042"/>
            <a:ext cx="2368955" cy="5026540"/>
          </a:xfrm>
          <a:prstGeom prst="rect">
            <a:avLst/>
          </a:prstGeom>
          <a:ln>
            <a:noFill/>
          </a:ln>
          <a:effectLst>
            <a:outerShdw blurRad="190500" algn="tl" rotWithShape="0">
              <a:srgbClr val="000000">
                <a:alpha val="70000"/>
              </a:srgbClr>
            </a:outerShdw>
          </a:effectLst>
        </p:spPr>
      </p:pic>
      <p:pic>
        <p:nvPicPr>
          <p:cNvPr id="16" name="图片 15">
            <a:extLst>
              <a:ext uri="{FF2B5EF4-FFF2-40B4-BE49-F238E27FC236}">
                <a16:creationId xmlns:a16="http://schemas.microsoft.com/office/drawing/2014/main" id="{055ACAEB-AC60-244F-85BF-CA1ADD4AA32F}"/>
              </a:ext>
            </a:extLst>
          </p:cNvPr>
          <p:cNvPicPr>
            <a:picLocks noChangeAspect="1"/>
          </p:cNvPicPr>
          <p:nvPr/>
        </p:nvPicPr>
        <p:blipFill>
          <a:blip r:embed="rId4"/>
          <a:stretch>
            <a:fillRect/>
          </a:stretch>
        </p:blipFill>
        <p:spPr>
          <a:xfrm>
            <a:off x="4872905" y="1540042"/>
            <a:ext cx="2360951" cy="5026540"/>
          </a:xfrm>
          <a:prstGeom prst="rect">
            <a:avLst/>
          </a:prstGeom>
          <a:ln>
            <a:noFill/>
          </a:ln>
          <a:effectLst>
            <a:outerShdw blurRad="190500" algn="tl" rotWithShape="0">
              <a:srgbClr val="000000">
                <a:alpha val="70000"/>
              </a:srgbClr>
            </a:outerShdw>
          </a:effectLst>
        </p:spPr>
      </p:pic>
      <p:pic>
        <p:nvPicPr>
          <p:cNvPr id="17" name="图片 16">
            <a:extLst>
              <a:ext uri="{FF2B5EF4-FFF2-40B4-BE49-F238E27FC236}">
                <a16:creationId xmlns:a16="http://schemas.microsoft.com/office/drawing/2014/main" id="{77A17AA8-9222-4A44-B892-6F21A2EDFB79}"/>
              </a:ext>
            </a:extLst>
          </p:cNvPr>
          <p:cNvPicPr>
            <a:picLocks noChangeAspect="1"/>
          </p:cNvPicPr>
          <p:nvPr/>
        </p:nvPicPr>
        <p:blipFill>
          <a:blip r:embed="rId5"/>
          <a:stretch>
            <a:fillRect/>
          </a:stretch>
        </p:blipFill>
        <p:spPr>
          <a:xfrm>
            <a:off x="8655041" y="1540042"/>
            <a:ext cx="2373796" cy="50265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38897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en-US" altLang="zh-CN" dirty="0" err="1">
                <a:sym typeface="Arial" panose="020B0604020202020204" pitchFamily="34" charset="0"/>
              </a:rPr>
              <a:t>DoKit</a:t>
            </a:r>
            <a:r>
              <a:rPr lang="zh-CN" altLang="en-US" dirty="0">
                <a:sym typeface="Arial" panose="020B0604020202020204" pitchFamily="34" charset="0"/>
              </a:rPr>
              <a:t> </a:t>
            </a:r>
            <a:r>
              <a:rPr lang="en-US" altLang="zh-CN" dirty="0">
                <a:sym typeface="Arial" panose="020B0604020202020204" pitchFamily="34" charset="0"/>
              </a:rPr>
              <a:t>21</a:t>
            </a:r>
            <a:r>
              <a:rPr lang="zh-CN" altLang="en-US" dirty="0">
                <a:sym typeface="Arial" panose="020B0604020202020204" pitchFamily="34" charset="0"/>
              </a:rPr>
              <a:t>年规划</a:t>
            </a:r>
          </a:p>
        </p:txBody>
      </p:sp>
      <p:pic>
        <p:nvPicPr>
          <p:cNvPr id="2" name="图片 1">
            <a:extLst>
              <a:ext uri="{FF2B5EF4-FFF2-40B4-BE49-F238E27FC236}">
                <a16:creationId xmlns:a16="http://schemas.microsoft.com/office/drawing/2014/main" id="{C35B252D-DD87-904F-B121-A38A597AC59A}"/>
              </a:ext>
            </a:extLst>
          </p:cNvPr>
          <p:cNvPicPr>
            <a:picLocks noChangeAspect="1"/>
          </p:cNvPicPr>
          <p:nvPr/>
        </p:nvPicPr>
        <p:blipFill>
          <a:blip r:embed="rId3"/>
          <a:stretch>
            <a:fillRect/>
          </a:stretch>
        </p:blipFill>
        <p:spPr>
          <a:xfrm>
            <a:off x="2666199" y="942074"/>
            <a:ext cx="6189734" cy="5915926"/>
          </a:xfrm>
          <a:prstGeom prst="rect">
            <a:avLst/>
          </a:prstGeom>
        </p:spPr>
      </p:pic>
    </p:spTree>
    <p:extLst>
      <p:ext uri="{BB962C8B-B14F-4D97-AF65-F5344CB8AC3E}">
        <p14:creationId xmlns:p14="http://schemas.microsoft.com/office/powerpoint/2010/main" val="376982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lang="en-US" altLang="zh-CN" dirty="0" err="1">
                <a:sym typeface="Arial" panose="020B0604020202020204" pitchFamily="34" charset="0"/>
              </a:rPr>
              <a:t>DoKit</a:t>
            </a:r>
            <a:r>
              <a:rPr lang="zh-CN" altLang="en-US" dirty="0">
                <a:sym typeface="Arial" panose="020B0604020202020204" pitchFamily="34" charset="0"/>
              </a:rPr>
              <a:t>开源经验总结</a:t>
            </a:r>
          </a:p>
        </p:txBody>
      </p:sp>
      <p:sp>
        <p:nvSpPr>
          <p:cNvPr id="3" name="文本框 2">
            <a:extLst>
              <a:ext uri="{FF2B5EF4-FFF2-40B4-BE49-F238E27FC236}">
                <a16:creationId xmlns:a16="http://schemas.microsoft.com/office/drawing/2014/main" id="{AF2995D7-E458-1E43-A5D6-58A3D5B2A99B}"/>
              </a:ext>
            </a:extLst>
          </p:cNvPr>
          <p:cNvSpPr txBox="1"/>
          <p:nvPr/>
        </p:nvSpPr>
        <p:spPr>
          <a:xfrm>
            <a:off x="1771421" y="1857676"/>
            <a:ext cx="697627" cy="400110"/>
          </a:xfrm>
          <a:prstGeom prst="rect">
            <a:avLst/>
          </a:prstGeom>
          <a:noFill/>
        </p:spPr>
        <p:txBody>
          <a:bodyPr wrap="none" rtlCol="0">
            <a:spAutoFit/>
          </a:bodyPr>
          <a:lstStyle/>
          <a:p>
            <a:pPr algn="ctr"/>
            <a:r>
              <a:rPr kumimoji="1" lang="zh-CN" altLang="en-US" sz="2000" dirty="0">
                <a:latin typeface="Arial" panose="020B0604020202020204" pitchFamily="34" charset="0"/>
                <a:ea typeface="微软雅黑" panose="020B0503020204020204" pitchFamily="34" charset="-122"/>
                <a:cs typeface="+mn-ea"/>
                <a:sym typeface="Arial" panose="020B0604020202020204" pitchFamily="34" charset="0"/>
              </a:rPr>
              <a:t>个人</a:t>
            </a:r>
          </a:p>
        </p:txBody>
      </p:sp>
      <p:sp>
        <p:nvSpPr>
          <p:cNvPr id="4" name="文本框 3">
            <a:extLst>
              <a:ext uri="{FF2B5EF4-FFF2-40B4-BE49-F238E27FC236}">
                <a16:creationId xmlns:a16="http://schemas.microsoft.com/office/drawing/2014/main" id="{EAA06BB7-6EDD-904D-B914-E3DA2836DDCA}"/>
              </a:ext>
            </a:extLst>
          </p:cNvPr>
          <p:cNvSpPr txBox="1"/>
          <p:nvPr/>
        </p:nvSpPr>
        <p:spPr>
          <a:xfrm>
            <a:off x="5286779" y="1857676"/>
            <a:ext cx="697627" cy="400110"/>
          </a:xfrm>
          <a:prstGeom prst="rect">
            <a:avLst/>
          </a:prstGeom>
          <a:noFill/>
        </p:spPr>
        <p:txBody>
          <a:bodyPr wrap="none" rtlCol="0">
            <a:spAutoFit/>
          </a:bodyPr>
          <a:lstStyle/>
          <a:p>
            <a:pPr algn="ctr"/>
            <a:r>
              <a:rPr kumimoji="1" lang="zh-CN" altLang="en-US" sz="2000" dirty="0">
                <a:latin typeface="Arial" panose="020B0604020202020204" pitchFamily="34" charset="0"/>
                <a:ea typeface="微软雅黑" panose="020B0503020204020204" pitchFamily="34" charset="-122"/>
                <a:cs typeface="+mn-ea"/>
                <a:sym typeface="Arial" panose="020B0604020202020204" pitchFamily="34" charset="0"/>
              </a:rPr>
              <a:t>项目</a:t>
            </a:r>
          </a:p>
        </p:txBody>
      </p:sp>
      <p:sp>
        <p:nvSpPr>
          <p:cNvPr id="5" name="文本框 4">
            <a:extLst>
              <a:ext uri="{FF2B5EF4-FFF2-40B4-BE49-F238E27FC236}">
                <a16:creationId xmlns:a16="http://schemas.microsoft.com/office/drawing/2014/main" id="{CF77B5DC-672C-4D48-B060-53057BFF57A9}"/>
              </a:ext>
            </a:extLst>
          </p:cNvPr>
          <p:cNvSpPr txBox="1"/>
          <p:nvPr/>
        </p:nvSpPr>
        <p:spPr>
          <a:xfrm>
            <a:off x="9244900" y="1857676"/>
            <a:ext cx="697627" cy="400110"/>
          </a:xfrm>
          <a:prstGeom prst="rect">
            <a:avLst/>
          </a:prstGeom>
          <a:noFill/>
        </p:spPr>
        <p:txBody>
          <a:bodyPr wrap="none" rtlCol="0">
            <a:spAutoFit/>
          </a:bodyPr>
          <a:lstStyle/>
          <a:p>
            <a:pPr algn="ctr"/>
            <a:r>
              <a:rPr kumimoji="1" lang="zh-CN" altLang="en-US" sz="2000" dirty="0">
                <a:latin typeface="Arial" panose="020B0604020202020204" pitchFamily="34" charset="0"/>
                <a:ea typeface="微软雅黑" panose="020B0503020204020204" pitchFamily="34" charset="-122"/>
                <a:cs typeface="+mn-ea"/>
                <a:sym typeface="Arial" panose="020B0604020202020204" pitchFamily="34" charset="0"/>
              </a:rPr>
              <a:t>技术</a:t>
            </a:r>
          </a:p>
        </p:txBody>
      </p:sp>
      <p:sp>
        <p:nvSpPr>
          <p:cNvPr id="6" name="文本框 5">
            <a:extLst>
              <a:ext uri="{FF2B5EF4-FFF2-40B4-BE49-F238E27FC236}">
                <a16:creationId xmlns:a16="http://schemas.microsoft.com/office/drawing/2014/main" id="{8255AE1E-122F-AC4C-AC44-279BEEFAA10B}"/>
              </a:ext>
            </a:extLst>
          </p:cNvPr>
          <p:cNvSpPr txBox="1"/>
          <p:nvPr/>
        </p:nvSpPr>
        <p:spPr>
          <a:xfrm>
            <a:off x="281724" y="2667234"/>
            <a:ext cx="3108543" cy="1002903"/>
          </a:xfrm>
          <a:prstGeom prst="rect">
            <a:avLst/>
          </a:prstGeom>
          <a:noFill/>
        </p:spPr>
        <p:txBody>
          <a:bodyPr wrap="none" rtlCol="0">
            <a:spAutoFit/>
          </a:bodyPr>
          <a:lstStyle/>
          <a:p>
            <a:pPr marL="457200" indent="-457200">
              <a:lnSpc>
                <a:spcPct val="200000"/>
              </a:lnSpc>
              <a:buFont typeface="Arial" charset="0"/>
              <a:buChar char="•"/>
            </a:pPr>
            <a:r>
              <a:rPr kumimoji="1" lang="zh-CN" altLang="en-US" sz="1600" dirty="0">
                <a:solidFill>
                  <a:srgbClr val="3F3F3F"/>
                </a:solidFill>
                <a:latin typeface="Microsoft YaHei" charset="-122"/>
                <a:ea typeface="Microsoft YaHei" charset="-122"/>
                <a:cs typeface="Microsoft YaHei" charset="-122"/>
              </a:rPr>
              <a:t>是否真的热爱开源这件事？</a:t>
            </a:r>
            <a:endParaRPr kumimoji="1" lang="en-US" altLang="zh-CN" sz="1600" dirty="0">
              <a:solidFill>
                <a:srgbClr val="3F3F3F"/>
              </a:solidFill>
              <a:latin typeface="Microsoft YaHei" charset="-122"/>
              <a:ea typeface="Microsoft YaHei" charset="-122"/>
              <a:cs typeface="Microsoft YaHei" charset="-122"/>
            </a:endParaRPr>
          </a:p>
          <a:p>
            <a:pPr marL="457200" indent="-457200">
              <a:lnSpc>
                <a:spcPct val="200000"/>
              </a:lnSpc>
              <a:buFont typeface="Arial" charset="0"/>
              <a:buChar char="•"/>
            </a:pPr>
            <a:r>
              <a:rPr kumimoji="1" lang="zh-CN" altLang="en-US" sz="1600" dirty="0">
                <a:solidFill>
                  <a:srgbClr val="3F3F3F"/>
                </a:solidFill>
                <a:latin typeface="Microsoft YaHei" charset="-122"/>
                <a:ea typeface="Microsoft YaHei" charset="-122"/>
                <a:cs typeface="Microsoft YaHei" charset="-122"/>
              </a:rPr>
              <a:t>你希望通过开源获得什么？</a:t>
            </a:r>
          </a:p>
        </p:txBody>
      </p:sp>
      <p:sp>
        <p:nvSpPr>
          <p:cNvPr id="7" name="文本框 6">
            <a:extLst>
              <a:ext uri="{FF2B5EF4-FFF2-40B4-BE49-F238E27FC236}">
                <a16:creationId xmlns:a16="http://schemas.microsoft.com/office/drawing/2014/main" id="{308C9993-9BF0-FB4A-927A-0467FB56CC10}"/>
              </a:ext>
            </a:extLst>
          </p:cNvPr>
          <p:cNvSpPr txBox="1"/>
          <p:nvPr/>
        </p:nvSpPr>
        <p:spPr>
          <a:xfrm>
            <a:off x="3551412" y="2667234"/>
            <a:ext cx="4134465" cy="1987788"/>
          </a:xfrm>
          <a:prstGeom prst="rect">
            <a:avLst/>
          </a:prstGeom>
          <a:noFill/>
        </p:spPr>
        <p:txBody>
          <a:bodyPr wrap="none" rtlCol="0">
            <a:spAutoFit/>
          </a:bodyPr>
          <a:lstStyle/>
          <a:p>
            <a:pPr marL="457200" indent="-457200">
              <a:lnSpc>
                <a:spcPct val="200000"/>
              </a:lnSpc>
              <a:buFont typeface="Arial" charset="0"/>
              <a:buChar char="•"/>
            </a:pPr>
            <a:r>
              <a:rPr kumimoji="1" lang="zh-CN" altLang="en-US" sz="1600" dirty="0">
                <a:solidFill>
                  <a:srgbClr val="3F3F3F"/>
                </a:solidFill>
                <a:latin typeface="Microsoft YaHei" charset="-122"/>
                <a:ea typeface="Microsoft YaHei" charset="-122"/>
                <a:cs typeface="Microsoft YaHei" charset="-122"/>
              </a:rPr>
              <a:t>尽量把它当做工作，而不只是兴趣爱好</a:t>
            </a:r>
            <a:endParaRPr kumimoji="1" lang="en-US" altLang="zh-CN" sz="1600" dirty="0">
              <a:solidFill>
                <a:srgbClr val="3F3F3F"/>
              </a:solidFill>
              <a:latin typeface="Microsoft YaHei" charset="-122"/>
              <a:ea typeface="Microsoft YaHei" charset="-122"/>
              <a:cs typeface="Microsoft YaHei" charset="-122"/>
            </a:endParaRPr>
          </a:p>
          <a:p>
            <a:pPr marL="457200" indent="-457200">
              <a:lnSpc>
                <a:spcPct val="200000"/>
              </a:lnSpc>
              <a:buFont typeface="Arial" charset="0"/>
              <a:buChar char="•"/>
            </a:pPr>
            <a:r>
              <a:rPr kumimoji="1" lang="zh-CN" altLang="en-US" sz="1600" dirty="0">
                <a:solidFill>
                  <a:srgbClr val="3F3F3F"/>
                </a:solidFill>
                <a:latin typeface="Microsoft YaHei" charset="-122"/>
                <a:ea typeface="Microsoft YaHei" charset="-122"/>
                <a:cs typeface="Microsoft YaHei" charset="-122"/>
              </a:rPr>
              <a:t>做好规划、评估价值</a:t>
            </a:r>
          </a:p>
          <a:p>
            <a:pPr marL="457200" indent="-457200">
              <a:lnSpc>
                <a:spcPct val="200000"/>
              </a:lnSpc>
              <a:buFont typeface="Arial" charset="0"/>
              <a:buChar char="•"/>
            </a:pPr>
            <a:r>
              <a:rPr kumimoji="1" lang="zh-CN" altLang="en-US" sz="1600" dirty="0">
                <a:solidFill>
                  <a:srgbClr val="3F3F3F"/>
                </a:solidFill>
                <a:latin typeface="Microsoft YaHei" charset="-122"/>
                <a:ea typeface="Microsoft YaHei" charset="-122"/>
                <a:cs typeface="Microsoft YaHei" charset="-122"/>
              </a:rPr>
              <a:t>持续迭代优化、及时响应</a:t>
            </a:r>
          </a:p>
          <a:p>
            <a:pPr marL="457200" indent="-457200">
              <a:lnSpc>
                <a:spcPct val="200000"/>
              </a:lnSpc>
              <a:buFont typeface="Arial" charset="0"/>
              <a:buChar char="•"/>
            </a:pPr>
            <a:r>
              <a:rPr kumimoji="1" lang="zh-CN" altLang="en-US" sz="1600" dirty="0">
                <a:solidFill>
                  <a:srgbClr val="3F3F3F"/>
                </a:solidFill>
                <a:latin typeface="Microsoft YaHei" charset="-122"/>
                <a:ea typeface="Microsoft YaHei" charset="-122"/>
                <a:cs typeface="Microsoft YaHei" charset="-122"/>
              </a:rPr>
              <a:t>社区维护和运营</a:t>
            </a:r>
          </a:p>
        </p:txBody>
      </p:sp>
      <p:sp>
        <p:nvSpPr>
          <p:cNvPr id="9" name="文本框 8">
            <a:extLst>
              <a:ext uri="{FF2B5EF4-FFF2-40B4-BE49-F238E27FC236}">
                <a16:creationId xmlns:a16="http://schemas.microsoft.com/office/drawing/2014/main" id="{5D4F41F6-E415-C44B-A1DF-46A51EEB5293}"/>
              </a:ext>
            </a:extLst>
          </p:cNvPr>
          <p:cNvSpPr txBox="1"/>
          <p:nvPr/>
        </p:nvSpPr>
        <p:spPr>
          <a:xfrm>
            <a:off x="7762882" y="2667234"/>
            <a:ext cx="4134465" cy="1987788"/>
          </a:xfrm>
          <a:prstGeom prst="rect">
            <a:avLst/>
          </a:prstGeom>
          <a:noFill/>
        </p:spPr>
        <p:txBody>
          <a:bodyPr wrap="none" rtlCol="0">
            <a:spAutoFit/>
          </a:bodyPr>
          <a:lstStyle/>
          <a:p>
            <a:pPr marL="457200" indent="-457200">
              <a:lnSpc>
                <a:spcPct val="200000"/>
              </a:lnSpc>
              <a:buFont typeface="Arial" charset="0"/>
              <a:buChar char="•"/>
            </a:pPr>
            <a:r>
              <a:rPr kumimoji="1" lang="zh-CN" altLang="en-US" sz="1600" dirty="0">
                <a:solidFill>
                  <a:srgbClr val="3F3F3F"/>
                </a:solidFill>
                <a:latin typeface="Microsoft YaHei" charset="-122"/>
                <a:ea typeface="Microsoft YaHei" charset="-122"/>
                <a:cs typeface="Microsoft YaHei" charset="-122"/>
              </a:rPr>
              <a:t>请尽量少的依赖三方库</a:t>
            </a:r>
            <a:endParaRPr kumimoji="1" lang="en-US" altLang="zh-CN" sz="1600" dirty="0">
              <a:solidFill>
                <a:srgbClr val="3F3F3F"/>
              </a:solidFill>
              <a:latin typeface="Microsoft YaHei" charset="-122"/>
              <a:ea typeface="Microsoft YaHei" charset="-122"/>
              <a:cs typeface="Microsoft YaHei" charset="-122"/>
            </a:endParaRPr>
          </a:p>
          <a:p>
            <a:pPr marL="457200" indent="-457200">
              <a:lnSpc>
                <a:spcPct val="200000"/>
              </a:lnSpc>
              <a:buFont typeface="Arial" charset="0"/>
              <a:buChar char="•"/>
            </a:pPr>
            <a:r>
              <a:rPr kumimoji="1" lang="zh-CN" altLang="en-US" sz="1600" dirty="0">
                <a:solidFill>
                  <a:srgbClr val="3F3F3F"/>
                </a:solidFill>
                <a:latin typeface="Microsoft YaHei" charset="-122"/>
                <a:ea typeface="Microsoft YaHei" charset="-122"/>
                <a:cs typeface="Microsoft YaHei" charset="-122"/>
              </a:rPr>
              <a:t>做好基础架构、高扩展、目录结构清晰</a:t>
            </a:r>
          </a:p>
          <a:p>
            <a:pPr marL="457200" indent="-457200">
              <a:lnSpc>
                <a:spcPct val="200000"/>
              </a:lnSpc>
              <a:buFont typeface="Arial" charset="0"/>
              <a:buChar char="•"/>
            </a:pPr>
            <a:r>
              <a:rPr kumimoji="1" lang="zh-CN" altLang="en-US" sz="1600" dirty="0">
                <a:solidFill>
                  <a:srgbClr val="3F3F3F"/>
                </a:solidFill>
                <a:latin typeface="Microsoft YaHei" charset="-122"/>
                <a:ea typeface="Microsoft YaHei" charset="-122"/>
                <a:cs typeface="Microsoft YaHei" charset="-122"/>
              </a:rPr>
              <a:t>做好代码审核保证质量</a:t>
            </a:r>
          </a:p>
          <a:p>
            <a:pPr marL="457200" indent="-457200">
              <a:lnSpc>
                <a:spcPct val="200000"/>
              </a:lnSpc>
              <a:buFont typeface="Arial" charset="0"/>
              <a:buChar char="•"/>
            </a:pPr>
            <a:r>
              <a:rPr kumimoji="1" lang="zh-CN" altLang="en-US" sz="1600" dirty="0">
                <a:solidFill>
                  <a:srgbClr val="3F3F3F"/>
                </a:solidFill>
                <a:latin typeface="Microsoft YaHei" charset="-122"/>
                <a:ea typeface="Microsoft YaHei" charset="-122"/>
                <a:cs typeface="Microsoft YaHei" charset="-122"/>
              </a:rPr>
              <a:t>保持技术好奇心、扩展自身技术边界</a:t>
            </a:r>
          </a:p>
        </p:txBody>
      </p:sp>
    </p:spTree>
    <p:extLst>
      <p:ext uri="{BB962C8B-B14F-4D97-AF65-F5344CB8AC3E}">
        <p14:creationId xmlns:p14="http://schemas.microsoft.com/office/powerpoint/2010/main" val="4034106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0" y="0"/>
            <a:ext cx="12192000" cy="3357217"/>
          </a:xfrm>
          <a:prstGeom prst="rect">
            <a:avLst/>
          </a:prstGeom>
        </p:spPr>
      </p:pic>
      <p:sp>
        <p:nvSpPr>
          <p:cNvPr id="10" name="矩形 9"/>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a:off x="539327" y="329882"/>
            <a:ext cx="1512002" cy="444892"/>
            <a:chOff x="9556201" y="498129"/>
            <a:chExt cx="1993881" cy="586680"/>
          </a:xfrm>
        </p:grpSpPr>
        <p:grpSp>
          <p:nvGrpSpPr>
            <p:cNvPr id="49" name="组合 48"/>
            <p:cNvGrpSpPr/>
            <p:nvPr userDrawn="1"/>
          </p:nvGrpSpPr>
          <p:grpSpPr>
            <a:xfrm>
              <a:off x="10239376" y="968937"/>
              <a:ext cx="1307697" cy="96254"/>
              <a:chOff x="4616246" y="3878362"/>
              <a:chExt cx="5571416" cy="410087"/>
            </a:xfrm>
            <a:solidFill>
              <a:schemeClr val="tx1">
                <a:alpha val="80000"/>
              </a:schemeClr>
            </a:solidFill>
          </p:grpSpPr>
          <p:sp>
            <p:nvSpPr>
              <p:cNvPr id="9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组合 49"/>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组合 50"/>
            <p:cNvGrpSpPr/>
            <p:nvPr userDrawn="1"/>
          </p:nvGrpSpPr>
          <p:grpSpPr>
            <a:xfrm>
              <a:off x="9556201" y="498129"/>
              <a:ext cx="588050" cy="586680"/>
              <a:chOff x="2105799" y="20055838"/>
              <a:chExt cx="6748090" cy="6732363"/>
            </a:xfrm>
            <a:solidFill>
              <a:schemeClr val="accent1">
                <a:alpha val="80000"/>
              </a:schemeClr>
            </a:solidFill>
          </p:grpSpPr>
          <p:sp>
            <p:nvSpPr>
              <p:cNvPr id="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80" name="矩形: 圆角 79"/>
          <p:cNvSpPr/>
          <p:nvPr/>
        </p:nvSpPr>
        <p:spPr>
          <a:xfrm>
            <a:off x="1587819" y="2455755"/>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矩形 107"/>
          <p:cNvSpPr/>
          <p:nvPr/>
        </p:nvSpPr>
        <p:spPr>
          <a:xfrm>
            <a:off x="5875867" y="3509623"/>
            <a:ext cx="3933676" cy="977716"/>
          </a:xfrm>
          <a:prstGeom prst="rect">
            <a:avLst/>
          </a:prstGeom>
          <a:effectLst>
            <a:outerShdw blurRad="63500" sx="102000" sy="102000" algn="ctr" rotWithShape="0">
              <a:prstClr val="black">
                <a:alpha val="40000"/>
              </a:prstClr>
            </a:outerShdw>
          </a:effectLst>
        </p:spPr>
        <p:txBody>
          <a:bodyPr wrap="square">
            <a:noAutofit/>
          </a:bodyPr>
          <a:lstStyle/>
          <a:p>
            <a:pPr algn="dist">
              <a:lnSpc>
                <a:spcPct val="120000"/>
              </a:lnSpc>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交流</a:t>
            </a:r>
            <a:r>
              <a:rPr lang="en-US" altLang="zh-CN"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&amp;</a:t>
            </a: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提问</a:t>
            </a:r>
          </a:p>
        </p:txBody>
      </p:sp>
      <p:sp>
        <p:nvSpPr>
          <p:cNvPr id="76" name="iṩ1îḍe"/>
          <p:cNvSpPr txBox="1"/>
          <p:nvPr/>
        </p:nvSpPr>
        <p:spPr>
          <a:xfrm>
            <a:off x="2407857" y="3411927"/>
            <a:ext cx="2824404" cy="987251"/>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0</a:t>
            </a:r>
            <a:r>
              <a:rPr lang="en-US" altLang="zh-CN"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4</a:t>
            </a:r>
            <a:endPar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985845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0" y="0"/>
            <a:ext cx="12192000" cy="3357217"/>
          </a:xfrm>
          <a:prstGeom prst="rect">
            <a:avLst/>
          </a:prstGeom>
        </p:spPr>
      </p:pic>
      <p:sp>
        <p:nvSpPr>
          <p:cNvPr id="10" name="矩形 9"/>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a:off x="539327" y="329882"/>
            <a:ext cx="1512002" cy="444892"/>
            <a:chOff x="9556201" y="498129"/>
            <a:chExt cx="1993881" cy="586680"/>
          </a:xfrm>
        </p:grpSpPr>
        <p:grpSp>
          <p:nvGrpSpPr>
            <p:cNvPr id="49" name="组合 48"/>
            <p:cNvGrpSpPr/>
            <p:nvPr userDrawn="1"/>
          </p:nvGrpSpPr>
          <p:grpSpPr>
            <a:xfrm>
              <a:off x="10239376" y="968937"/>
              <a:ext cx="1307697" cy="96254"/>
              <a:chOff x="4616246" y="3878362"/>
              <a:chExt cx="5571416" cy="410087"/>
            </a:xfrm>
            <a:solidFill>
              <a:schemeClr val="tx1">
                <a:alpha val="80000"/>
              </a:schemeClr>
            </a:solidFill>
          </p:grpSpPr>
          <p:sp>
            <p:nvSpPr>
              <p:cNvPr id="9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组合 49"/>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组合 50"/>
            <p:cNvGrpSpPr/>
            <p:nvPr userDrawn="1"/>
          </p:nvGrpSpPr>
          <p:grpSpPr>
            <a:xfrm>
              <a:off x="9556201" y="498129"/>
              <a:ext cx="588050" cy="586680"/>
              <a:chOff x="2105799" y="20055838"/>
              <a:chExt cx="6748090" cy="6732363"/>
            </a:xfrm>
            <a:solidFill>
              <a:schemeClr val="accent1">
                <a:alpha val="80000"/>
              </a:schemeClr>
            </a:solidFill>
          </p:grpSpPr>
          <p:sp>
            <p:nvSpPr>
              <p:cNvPr id="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80" name="矩形: 圆角 79"/>
          <p:cNvSpPr/>
          <p:nvPr/>
        </p:nvSpPr>
        <p:spPr>
          <a:xfrm>
            <a:off x="1587819" y="2455755"/>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你心目中的开源</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0" y="0"/>
            <a:ext cx="12192000" cy="3357217"/>
          </a:xfrm>
          <a:prstGeom prst="rect">
            <a:avLst/>
          </a:prstGeom>
        </p:spPr>
      </p:pic>
      <p:sp>
        <p:nvSpPr>
          <p:cNvPr id="10" name="矩形 9"/>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a:off x="539327" y="329882"/>
            <a:ext cx="1512002" cy="444892"/>
            <a:chOff x="9556201" y="498129"/>
            <a:chExt cx="1993881" cy="586680"/>
          </a:xfrm>
        </p:grpSpPr>
        <p:grpSp>
          <p:nvGrpSpPr>
            <p:cNvPr id="49" name="组合 48"/>
            <p:cNvGrpSpPr/>
            <p:nvPr userDrawn="1"/>
          </p:nvGrpSpPr>
          <p:grpSpPr>
            <a:xfrm>
              <a:off x="10239376" y="968937"/>
              <a:ext cx="1307697" cy="96254"/>
              <a:chOff x="4616246" y="3878362"/>
              <a:chExt cx="5571416" cy="410087"/>
            </a:xfrm>
            <a:solidFill>
              <a:schemeClr val="tx1">
                <a:alpha val="80000"/>
              </a:schemeClr>
            </a:solidFill>
          </p:grpSpPr>
          <p:sp>
            <p:nvSpPr>
              <p:cNvPr id="9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组合 49"/>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组合 50"/>
            <p:cNvGrpSpPr/>
            <p:nvPr userDrawn="1"/>
          </p:nvGrpSpPr>
          <p:grpSpPr>
            <a:xfrm>
              <a:off x="9556201" y="498129"/>
              <a:ext cx="588050" cy="586680"/>
              <a:chOff x="2105799" y="20055838"/>
              <a:chExt cx="6748090" cy="6732363"/>
            </a:xfrm>
            <a:solidFill>
              <a:schemeClr val="accent1">
                <a:alpha val="80000"/>
              </a:schemeClr>
            </a:solidFill>
          </p:grpSpPr>
          <p:sp>
            <p:nvSpPr>
              <p:cNvPr id="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80" name="矩形: 圆角 79"/>
          <p:cNvSpPr/>
          <p:nvPr/>
        </p:nvSpPr>
        <p:spPr>
          <a:xfrm>
            <a:off x="1587819" y="2455755"/>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矩形 107"/>
          <p:cNvSpPr/>
          <p:nvPr/>
        </p:nvSpPr>
        <p:spPr>
          <a:xfrm>
            <a:off x="5875867" y="3509623"/>
            <a:ext cx="3933676" cy="977716"/>
          </a:xfrm>
          <a:prstGeom prst="rect">
            <a:avLst/>
          </a:prstGeom>
          <a:effectLst>
            <a:outerShdw blurRad="63500" sx="102000" sy="102000" algn="ctr" rotWithShape="0">
              <a:prstClr val="black">
                <a:alpha val="40000"/>
              </a:prstClr>
            </a:outerShdw>
          </a:effectLst>
        </p:spPr>
        <p:txBody>
          <a:bodyPr wrap="square">
            <a:noAutofit/>
          </a:bodyPr>
          <a:lstStyle/>
          <a:p>
            <a:pPr algn="dist">
              <a:lnSpc>
                <a:spcPct val="120000"/>
              </a:lnSpc>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项目</a:t>
            </a:r>
            <a:r>
              <a:rPr lang="en-US" altLang="zh-CN"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&amp;</a:t>
            </a: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功能介绍</a:t>
            </a:r>
          </a:p>
        </p:txBody>
      </p:sp>
      <p:sp>
        <p:nvSpPr>
          <p:cNvPr id="76" name="iṩ1îḍe"/>
          <p:cNvSpPr txBox="1"/>
          <p:nvPr/>
        </p:nvSpPr>
        <p:spPr>
          <a:xfrm>
            <a:off x="2407857" y="3411927"/>
            <a:ext cx="2824404" cy="987251"/>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01</a:t>
            </a:r>
          </a:p>
        </p:txBody>
      </p:sp>
    </p:spTree>
    <p:extLst>
      <p:ext uri="{BB962C8B-B14F-4D97-AF65-F5344CB8AC3E}">
        <p14:creationId xmlns:p14="http://schemas.microsoft.com/office/powerpoint/2010/main" val="1990014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err="1">
                <a:sym typeface="Arial" panose="020B0604020202020204" pitchFamily="34" charset="0"/>
              </a:rPr>
              <a:t>DoKit</a:t>
            </a:r>
            <a:r>
              <a:rPr lang="zh-CN" altLang="en-US" dirty="0">
                <a:sym typeface="Arial" panose="020B0604020202020204" pitchFamily="34" charset="0"/>
              </a:rPr>
              <a:t>是什么？</a:t>
            </a:r>
          </a:p>
        </p:txBody>
      </p:sp>
      <p:pic>
        <p:nvPicPr>
          <p:cNvPr id="3" name="图片 2">
            <a:extLst>
              <a:ext uri="{FF2B5EF4-FFF2-40B4-BE49-F238E27FC236}">
                <a16:creationId xmlns:a16="http://schemas.microsoft.com/office/drawing/2014/main" id="{BB6E0BD8-2569-C342-AEA7-857B7C6A6459}"/>
              </a:ext>
            </a:extLst>
          </p:cNvPr>
          <p:cNvPicPr>
            <a:picLocks noChangeAspect="1"/>
          </p:cNvPicPr>
          <p:nvPr/>
        </p:nvPicPr>
        <p:blipFill>
          <a:blip r:embed="rId3"/>
          <a:stretch>
            <a:fillRect/>
          </a:stretch>
        </p:blipFill>
        <p:spPr>
          <a:xfrm>
            <a:off x="2064385" y="2099200"/>
            <a:ext cx="8461074" cy="4758800"/>
          </a:xfrm>
          <a:prstGeom prst="rect">
            <a:avLst/>
          </a:prstGeom>
        </p:spPr>
      </p:pic>
      <p:sp>
        <p:nvSpPr>
          <p:cNvPr id="4" name="云形 3">
            <a:extLst>
              <a:ext uri="{FF2B5EF4-FFF2-40B4-BE49-F238E27FC236}">
                <a16:creationId xmlns:a16="http://schemas.microsoft.com/office/drawing/2014/main" id="{55F7B176-7497-CA4D-ADA1-43493AB87D28}"/>
              </a:ext>
            </a:extLst>
          </p:cNvPr>
          <p:cNvSpPr/>
          <p:nvPr/>
        </p:nvSpPr>
        <p:spPr>
          <a:xfrm>
            <a:off x="5385224" y="712269"/>
            <a:ext cx="1583466" cy="885523"/>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dokit.cn</a:t>
            </a:r>
            <a:endParaRPr kumimoji="1" lang="zh-CN" altLang="en-US" dirty="0"/>
          </a:p>
        </p:txBody>
      </p:sp>
      <p:sp>
        <p:nvSpPr>
          <p:cNvPr id="6" name="上箭头 5">
            <a:extLst>
              <a:ext uri="{FF2B5EF4-FFF2-40B4-BE49-F238E27FC236}">
                <a16:creationId xmlns:a16="http://schemas.microsoft.com/office/drawing/2014/main" id="{9FF48AFE-F8B1-1647-9F04-0BD5E85259FE}"/>
              </a:ext>
            </a:extLst>
          </p:cNvPr>
          <p:cNvSpPr/>
          <p:nvPr/>
        </p:nvSpPr>
        <p:spPr>
          <a:xfrm>
            <a:off x="6163529" y="1684421"/>
            <a:ext cx="275771" cy="933651"/>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18573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err="1">
                <a:sym typeface="Arial" panose="020B0604020202020204" pitchFamily="34" charset="0"/>
              </a:rPr>
              <a:t>DoKit</a:t>
            </a:r>
            <a:r>
              <a:rPr lang="zh-CN" altLang="en-US" dirty="0">
                <a:sym typeface="Arial" panose="020B0604020202020204" pitchFamily="34" charset="0"/>
              </a:rPr>
              <a:t>项目背景</a:t>
            </a:r>
          </a:p>
        </p:txBody>
      </p:sp>
      <p:pic>
        <p:nvPicPr>
          <p:cNvPr id="5" name="图片 4">
            <a:extLst>
              <a:ext uri="{FF2B5EF4-FFF2-40B4-BE49-F238E27FC236}">
                <a16:creationId xmlns:a16="http://schemas.microsoft.com/office/drawing/2014/main" id="{331FE83D-51D3-444F-A3F2-1CEFDD6B3E3A}"/>
              </a:ext>
            </a:extLst>
          </p:cNvPr>
          <p:cNvPicPr>
            <a:picLocks noChangeAspect="1"/>
          </p:cNvPicPr>
          <p:nvPr/>
        </p:nvPicPr>
        <p:blipFill>
          <a:blip r:embed="rId3"/>
          <a:stretch>
            <a:fillRect/>
          </a:stretch>
        </p:blipFill>
        <p:spPr>
          <a:xfrm>
            <a:off x="1196255" y="1143006"/>
            <a:ext cx="2317411" cy="4930661"/>
          </a:xfrm>
          <a:prstGeom prst="rect">
            <a:avLst/>
          </a:prstGeom>
          <a:ln>
            <a:noFill/>
          </a:ln>
          <a:effectLst>
            <a:outerShdw blurRad="190500" algn="tl" rotWithShape="0">
              <a:srgbClr val="000000">
                <a:alpha val="70000"/>
              </a:srgbClr>
            </a:outerShdw>
          </a:effectLst>
        </p:spPr>
      </p:pic>
      <p:sp>
        <p:nvSpPr>
          <p:cNvPr id="2" name="文本框 1">
            <a:extLst>
              <a:ext uri="{FF2B5EF4-FFF2-40B4-BE49-F238E27FC236}">
                <a16:creationId xmlns:a16="http://schemas.microsoft.com/office/drawing/2014/main" id="{3B8CC660-2995-F84A-9371-C0284237DE71}"/>
              </a:ext>
            </a:extLst>
          </p:cNvPr>
          <p:cNvSpPr txBox="1"/>
          <p:nvPr/>
        </p:nvSpPr>
        <p:spPr>
          <a:xfrm>
            <a:off x="4786736" y="1363130"/>
            <a:ext cx="5767926" cy="400110"/>
          </a:xfrm>
          <a:prstGeom prst="rect">
            <a:avLst/>
          </a:prstGeom>
          <a:noFill/>
        </p:spPr>
        <p:txBody>
          <a:bodyPr wrap="none" rtlCol="0">
            <a:spAutoFit/>
          </a:bodyPr>
          <a:lstStyle/>
          <a:p>
            <a:r>
              <a:rPr kumimoji="1" lang="en-US" altLang="zh-CN" sz="2000" dirty="0" err="1">
                <a:latin typeface="+mn-ea"/>
                <a:cs typeface="+mn-ea"/>
                <a:sym typeface="Arial" panose="020B0604020202020204" pitchFamily="34" charset="0"/>
              </a:rPr>
              <a:t>github</a:t>
            </a:r>
            <a:r>
              <a:rPr kumimoji="1" lang="en-US" altLang="zh-CN" sz="2000" dirty="0">
                <a:latin typeface="+mn-ea"/>
                <a:cs typeface="+mn-ea"/>
                <a:sym typeface="Arial" panose="020B0604020202020204" pitchFamily="34" charset="0"/>
              </a:rPr>
              <a:t>: https://</a:t>
            </a:r>
            <a:r>
              <a:rPr kumimoji="1" lang="en-US" altLang="zh-CN" sz="2000" dirty="0" err="1">
                <a:latin typeface="+mn-ea"/>
                <a:cs typeface="+mn-ea"/>
                <a:sym typeface="Arial" panose="020B0604020202020204" pitchFamily="34" charset="0"/>
              </a:rPr>
              <a:t>github.com</a:t>
            </a:r>
            <a:r>
              <a:rPr kumimoji="1" lang="en-US" altLang="zh-CN" sz="2000" dirty="0">
                <a:latin typeface="+mn-ea"/>
                <a:cs typeface="+mn-ea"/>
                <a:sym typeface="Arial" panose="020B0604020202020204" pitchFamily="34" charset="0"/>
              </a:rPr>
              <a:t>/</a:t>
            </a:r>
            <a:r>
              <a:rPr kumimoji="1" lang="en-US" altLang="zh-CN" sz="2000" dirty="0" err="1">
                <a:latin typeface="+mn-ea"/>
                <a:cs typeface="+mn-ea"/>
                <a:sym typeface="Arial" panose="020B0604020202020204" pitchFamily="34" charset="0"/>
              </a:rPr>
              <a:t>didi</a:t>
            </a:r>
            <a:r>
              <a:rPr kumimoji="1" lang="en-US" altLang="zh-CN" sz="2000" dirty="0">
                <a:latin typeface="+mn-ea"/>
                <a:cs typeface="+mn-ea"/>
                <a:sym typeface="Arial" panose="020B0604020202020204" pitchFamily="34" charset="0"/>
              </a:rPr>
              <a:t>/</a:t>
            </a:r>
            <a:r>
              <a:rPr kumimoji="1" lang="en-US" altLang="zh-CN" sz="2000" dirty="0" err="1">
                <a:latin typeface="+mn-ea"/>
                <a:cs typeface="+mn-ea"/>
                <a:sym typeface="Arial" panose="020B0604020202020204" pitchFamily="34" charset="0"/>
              </a:rPr>
              <a:t>DoraemonKit</a:t>
            </a:r>
            <a:endParaRPr kumimoji="1" lang="zh-CN" altLang="en-US" sz="2000" dirty="0">
              <a:latin typeface="+mn-ea"/>
              <a:cs typeface="+mn-ea"/>
              <a:sym typeface="Arial" panose="020B0604020202020204" pitchFamily="34" charset="0"/>
            </a:endParaRPr>
          </a:p>
        </p:txBody>
      </p:sp>
      <p:sp>
        <p:nvSpPr>
          <p:cNvPr id="17" name="文本框 16">
            <a:extLst>
              <a:ext uri="{FF2B5EF4-FFF2-40B4-BE49-F238E27FC236}">
                <a16:creationId xmlns:a16="http://schemas.microsoft.com/office/drawing/2014/main" id="{BD52C070-F592-6B43-BC25-14192ECE79FB}"/>
              </a:ext>
            </a:extLst>
          </p:cNvPr>
          <p:cNvSpPr txBox="1"/>
          <p:nvPr/>
        </p:nvSpPr>
        <p:spPr>
          <a:xfrm>
            <a:off x="4786736" y="1955797"/>
            <a:ext cx="3795270" cy="400110"/>
          </a:xfrm>
          <a:prstGeom prst="rect">
            <a:avLst/>
          </a:prstGeom>
          <a:noFill/>
        </p:spPr>
        <p:txBody>
          <a:bodyPr wrap="none" rtlCol="0">
            <a:spAutoFit/>
          </a:bodyPr>
          <a:lstStyle/>
          <a:p>
            <a:r>
              <a:rPr kumimoji="1" lang="zh-CN" altLang="en-US" sz="2000" dirty="0">
                <a:latin typeface="+mn-ea"/>
                <a:cs typeface="+mn-ea"/>
                <a:sym typeface="Arial" panose="020B0604020202020204" pitchFamily="34" charset="0"/>
              </a:rPr>
              <a:t>官    网</a:t>
            </a:r>
            <a:r>
              <a:rPr kumimoji="1" lang="en-US" altLang="zh-CN" sz="2000" dirty="0">
                <a:latin typeface="+mn-ea"/>
                <a:cs typeface="+mn-ea"/>
                <a:sym typeface="Arial" panose="020B0604020202020204" pitchFamily="34" charset="0"/>
              </a:rPr>
              <a:t>:https://</a:t>
            </a:r>
            <a:r>
              <a:rPr kumimoji="1" lang="en-US" altLang="zh-CN" sz="2000" dirty="0" err="1">
                <a:latin typeface="+mn-ea"/>
                <a:cs typeface="+mn-ea"/>
                <a:sym typeface="Arial" panose="020B0604020202020204" pitchFamily="34" charset="0"/>
              </a:rPr>
              <a:t>www.dokit.cn</a:t>
            </a:r>
            <a:r>
              <a:rPr kumimoji="1" lang="en-US" altLang="zh-CN" sz="2000" dirty="0">
                <a:latin typeface="+mn-ea"/>
                <a:cs typeface="+mn-ea"/>
                <a:sym typeface="Arial" panose="020B0604020202020204" pitchFamily="34" charset="0"/>
              </a:rPr>
              <a:t>/</a:t>
            </a:r>
            <a:endParaRPr kumimoji="1" lang="zh-CN" altLang="en-US" sz="2000" dirty="0">
              <a:latin typeface="+mn-ea"/>
              <a:cs typeface="+mn-ea"/>
              <a:sym typeface="Arial" panose="020B0604020202020204" pitchFamily="34" charset="0"/>
            </a:endParaRPr>
          </a:p>
        </p:txBody>
      </p:sp>
      <p:sp>
        <p:nvSpPr>
          <p:cNvPr id="3" name="文本框 2">
            <a:extLst>
              <a:ext uri="{FF2B5EF4-FFF2-40B4-BE49-F238E27FC236}">
                <a16:creationId xmlns:a16="http://schemas.microsoft.com/office/drawing/2014/main" id="{A4376A6C-C297-A344-8C49-F2309CA2BE51}"/>
              </a:ext>
            </a:extLst>
          </p:cNvPr>
          <p:cNvSpPr txBox="1"/>
          <p:nvPr/>
        </p:nvSpPr>
        <p:spPr>
          <a:xfrm>
            <a:off x="4786736" y="3615269"/>
            <a:ext cx="1883849" cy="461665"/>
          </a:xfrm>
          <a:prstGeom prst="rect">
            <a:avLst/>
          </a:prstGeom>
          <a:noFill/>
        </p:spPr>
        <p:txBody>
          <a:bodyPr wrap="none" rtlCol="0">
            <a:spAutoFit/>
          </a:bodyPr>
          <a:lstStyle/>
          <a:p>
            <a:r>
              <a:rPr kumimoji="1" lang="en-US" altLang="zh-CN" sz="2400" b="1" dirty="0" err="1">
                <a:solidFill>
                  <a:srgbClr val="9A0001"/>
                </a:solidFill>
                <a:latin typeface="+mn-ea"/>
                <a:cs typeface="+mn-ea"/>
                <a:sym typeface="Arial" panose="020B0604020202020204" pitchFamily="34" charset="0"/>
              </a:rPr>
              <a:t>DoKit</a:t>
            </a:r>
            <a:r>
              <a:rPr kumimoji="1" lang="zh-CN" altLang="en-US" sz="2400" b="1" dirty="0">
                <a:solidFill>
                  <a:srgbClr val="9A0001"/>
                </a:solidFill>
                <a:latin typeface="+mn-ea"/>
                <a:cs typeface="+mn-ea"/>
                <a:sym typeface="Arial" panose="020B0604020202020204" pitchFamily="34" charset="0"/>
              </a:rPr>
              <a:t>的</a:t>
            </a:r>
            <a:r>
              <a:rPr kumimoji="1" lang="zh-CN" altLang="en-US" sz="2000" b="1" dirty="0">
                <a:solidFill>
                  <a:srgbClr val="9A0001"/>
                </a:solidFill>
                <a:latin typeface="+mn-ea"/>
                <a:cs typeface="+mn-ea"/>
                <a:sym typeface="Arial" panose="020B0604020202020204" pitchFamily="34" charset="0"/>
              </a:rPr>
              <a:t>由来</a:t>
            </a:r>
          </a:p>
        </p:txBody>
      </p:sp>
      <p:sp>
        <p:nvSpPr>
          <p:cNvPr id="4" name="文本框 3">
            <a:extLst>
              <a:ext uri="{FF2B5EF4-FFF2-40B4-BE49-F238E27FC236}">
                <a16:creationId xmlns:a16="http://schemas.microsoft.com/office/drawing/2014/main" id="{8B602738-CC03-C149-BFE0-4640C20A9B37}"/>
              </a:ext>
            </a:extLst>
          </p:cNvPr>
          <p:cNvSpPr txBox="1"/>
          <p:nvPr/>
        </p:nvSpPr>
        <p:spPr>
          <a:xfrm>
            <a:off x="4786736" y="4538133"/>
            <a:ext cx="4487126" cy="338554"/>
          </a:xfrm>
          <a:prstGeom prst="rect">
            <a:avLst/>
          </a:prstGeom>
          <a:noFill/>
        </p:spPr>
        <p:txBody>
          <a:bodyPr wrap="none" rtlCol="0">
            <a:spAutoFit/>
          </a:bodyPr>
          <a:lstStyle/>
          <a:p>
            <a:r>
              <a:rPr kumimoji="1" lang="zh-CN" altLang="en-US" sz="1600" dirty="0">
                <a:latin typeface="Arial" panose="020B0604020202020204" pitchFamily="34" charset="0"/>
                <a:ea typeface="微软雅黑" panose="020B0503020204020204" pitchFamily="34" charset="-122"/>
                <a:cs typeface="+mn-ea"/>
                <a:sym typeface="Arial" panose="020B0604020202020204" pitchFamily="34" charset="0"/>
              </a:rPr>
              <a:t>痛       点：工具繁杂、业务耦合、研发迁移成本</a:t>
            </a:r>
          </a:p>
        </p:txBody>
      </p:sp>
      <p:sp>
        <p:nvSpPr>
          <p:cNvPr id="18" name="文本框 17">
            <a:extLst>
              <a:ext uri="{FF2B5EF4-FFF2-40B4-BE49-F238E27FC236}">
                <a16:creationId xmlns:a16="http://schemas.microsoft.com/office/drawing/2014/main" id="{1E10550C-1E9B-B54D-BB51-5944900F6F8F}"/>
              </a:ext>
            </a:extLst>
          </p:cNvPr>
          <p:cNvSpPr txBox="1"/>
          <p:nvPr/>
        </p:nvSpPr>
        <p:spPr>
          <a:xfrm>
            <a:off x="4786736" y="5232406"/>
            <a:ext cx="5844870" cy="338554"/>
          </a:xfrm>
          <a:prstGeom prst="rect">
            <a:avLst/>
          </a:prstGeom>
          <a:noFill/>
        </p:spPr>
        <p:txBody>
          <a:bodyPr wrap="none" rtlCol="0">
            <a:spAutoFit/>
          </a:bodyPr>
          <a:lstStyle/>
          <a:p>
            <a:r>
              <a:rPr kumimoji="1" lang="zh-CN" altLang="en-US" sz="1600" dirty="0">
                <a:latin typeface="Arial" panose="020B0604020202020204" pitchFamily="34" charset="0"/>
                <a:ea typeface="微软雅黑" panose="020B0503020204020204" pitchFamily="34" charset="-122"/>
                <a:cs typeface="+mn-ea"/>
                <a:sym typeface="Arial" panose="020B0604020202020204" pitchFamily="34" charset="0"/>
              </a:rPr>
              <a:t>解决方案：统一管理、内置通用工具、创新、业务代码零侵入</a:t>
            </a:r>
          </a:p>
        </p:txBody>
      </p:sp>
    </p:spTree>
    <p:extLst>
      <p:ext uri="{BB962C8B-B14F-4D97-AF65-F5344CB8AC3E}">
        <p14:creationId xmlns:p14="http://schemas.microsoft.com/office/powerpoint/2010/main" val="2147326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err="1">
                <a:sym typeface="Arial" panose="020B0604020202020204" pitchFamily="34" charset="0"/>
              </a:rPr>
              <a:t>DoKit</a:t>
            </a:r>
            <a:r>
              <a:rPr lang="zh-CN" altLang="en-US" dirty="0">
                <a:sym typeface="Arial" panose="020B0604020202020204" pitchFamily="34" charset="0"/>
              </a:rPr>
              <a:t>终端功能总览</a:t>
            </a:r>
          </a:p>
        </p:txBody>
      </p:sp>
      <p:sp>
        <p:nvSpPr>
          <p:cNvPr id="6" name="文本框 5">
            <a:extLst>
              <a:ext uri="{FF2B5EF4-FFF2-40B4-BE49-F238E27FC236}">
                <a16:creationId xmlns:a16="http://schemas.microsoft.com/office/drawing/2014/main" id="{E8A6D395-58BE-4445-8524-CA65999B2DF3}"/>
              </a:ext>
            </a:extLst>
          </p:cNvPr>
          <p:cNvSpPr txBox="1"/>
          <p:nvPr/>
        </p:nvSpPr>
        <p:spPr>
          <a:xfrm>
            <a:off x="679982" y="1134535"/>
            <a:ext cx="1005403" cy="338554"/>
          </a:xfrm>
          <a:prstGeom prst="rect">
            <a:avLst/>
          </a:prstGeom>
          <a:noFill/>
        </p:spPr>
        <p:txBody>
          <a:bodyPr wrap="none" rtlCol="0">
            <a:spAutoFit/>
          </a:bodyPr>
          <a:lstStyle/>
          <a:p>
            <a:r>
              <a:rPr kumimoji="1" lang="zh-CN" altLang="en-US" sz="1600" dirty="0">
                <a:solidFill>
                  <a:srgbClr val="9A0001"/>
                </a:solidFill>
                <a:latin typeface="+mj-ea"/>
                <a:ea typeface="+mj-ea"/>
                <a:cs typeface="+mn-ea"/>
                <a:sym typeface="Arial" panose="020B0604020202020204" pitchFamily="34" charset="0"/>
              </a:rPr>
              <a:t>基础功能</a:t>
            </a:r>
          </a:p>
        </p:txBody>
      </p:sp>
      <p:sp>
        <p:nvSpPr>
          <p:cNvPr id="10" name="文本框 9">
            <a:extLst>
              <a:ext uri="{FF2B5EF4-FFF2-40B4-BE49-F238E27FC236}">
                <a16:creationId xmlns:a16="http://schemas.microsoft.com/office/drawing/2014/main" id="{DD0DA0B3-A043-9F43-BC70-354528B462F0}"/>
              </a:ext>
            </a:extLst>
          </p:cNvPr>
          <p:cNvSpPr txBox="1"/>
          <p:nvPr/>
        </p:nvSpPr>
        <p:spPr>
          <a:xfrm>
            <a:off x="679982" y="1947338"/>
            <a:ext cx="1005403" cy="338554"/>
          </a:xfrm>
          <a:prstGeom prst="rect">
            <a:avLst/>
          </a:prstGeom>
          <a:noFill/>
        </p:spPr>
        <p:txBody>
          <a:bodyPr wrap="none" rtlCol="0">
            <a:spAutoFit/>
          </a:bodyPr>
          <a:lstStyle/>
          <a:p>
            <a:r>
              <a:rPr kumimoji="1" lang="zh-CN" altLang="en-US" sz="1600" dirty="0">
                <a:solidFill>
                  <a:srgbClr val="9A0001"/>
                </a:solidFill>
                <a:latin typeface="+mj-ea"/>
                <a:ea typeface="+mj-ea"/>
                <a:cs typeface="+mn-ea"/>
                <a:sym typeface="Arial" panose="020B0604020202020204" pitchFamily="34" charset="0"/>
              </a:rPr>
              <a:t>平台工具</a:t>
            </a:r>
          </a:p>
        </p:txBody>
      </p:sp>
      <p:sp>
        <p:nvSpPr>
          <p:cNvPr id="11" name="文本框 10">
            <a:extLst>
              <a:ext uri="{FF2B5EF4-FFF2-40B4-BE49-F238E27FC236}">
                <a16:creationId xmlns:a16="http://schemas.microsoft.com/office/drawing/2014/main" id="{4730C942-92FB-3440-8008-EC75AE885E15}"/>
              </a:ext>
            </a:extLst>
          </p:cNvPr>
          <p:cNvSpPr txBox="1"/>
          <p:nvPr/>
        </p:nvSpPr>
        <p:spPr>
          <a:xfrm>
            <a:off x="679982" y="2751668"/>
            <a:ext cx="1005403" cy="338554"/>
          </a:xfrm>
          <a:prstGeom prst="rect">
            <a:avLst/>
          </a:prstGeom>
          <a:noFill/>
        </p:spPr>
        <p:txBody>
          <a:bodyPr wrap="none" rtlCol="0">
            <a:spAutoFit/>
          </a:bodyPr>
          <a:lstStyle/>
          <a:p>
            <a:r>
              <a:rPr kumimoji="1" lang="zh-CN" altLang="en-US" sz="1600" dirty="0">
                <a:solidFill>
                  <a:srgbClr val="9A0001"/>
                </a:solidFill>
                <a:latin typeface="+mj-ea"/>
                <a:ea typeface="+mj-ea"/>
                <a:cs typeface="+mn-ea"/>
                <a:sym typeface="Arial" panose="020B0604020202020204" pitchFamily="34" charset="0"/>
              </a:rPr>
              <a:t>常用工具</a:t>
            </a:r>
          </a:p>
        </p:txBody>
      </p:sp>
      <p:sp>
        <p:nvSpPr>
          <p:cNvPr id="12" name="文本框 11">
            <a:extLst>
              <a:ext uri="{FF2B5EF4-FFF2-40B4-BE49-F238E27FC236}">
                <a16:creationId xmlns:a16="http://schemas.microsoft.com/office/drawing/2014/main" id="{DCA3CC3D-4544-D34B-8216-082907EF38FD}"/>
              </a:ext>
            </a:extLst>
          </p:cNvPr>
          <p:cNvSpPr txBox="1"/>
          <p:nvPr/>
        </p:nvSpPr>
        <p:spPr>
          <a:xfrm>
            <a:off x="679982" y="3522136"/>
            <a:ext cx="1136338" cy="338554"/>
          </a:xfrm>
          <a:prstGeom prst="rect">
            <a:avLst/>
          </a:prstGeom>
          <a:noFill/>
        </p:spPr>
        <p:txBody>
          <a:bodyPr wrap="none" rtlCol="0">
            <a:spAutoFit/>
          </a:bodyPr>
          <a:lstStyle/>
          <a:p>
            <a:r>
              <a:rPr kumimoji="1" lang="en-US" altLang="zh-CN" sz="1600" dirty="0" err="1">
                <a:solidFill>
                  <a:srgbClr val="9A0001"/>
                </a:solidFill>
                <a:latin typeface="+mj-ea"/>
                <a:ea typeface="+mj-ea"/>
                <a:cs typeface="+mn-ea"/>
                <a:sym typeface="Arial" panose="020B0604020202020204" pitchFamily="34" charset="0"/>
              </a:rPr>
              <a:t>Weex</a:t>
            </a:r>
            <a:r>
              <a:rPr kumimoji="1" lang="zh-CN" altLang="en-US" sz="1600" dirty="0">
                <a:solidFill>
                  <a:srgbClr val="9A0001"/>
                </a:solidFill>
                <a:latin typeface="+mj-ea"/>
                <a:ea typeface="+mj-ea"/>
                <a:cs typeface="+mn-ea"/>
                <a:sym typeface="Arial" panose="020B0604020202020204" pitchFamily="34" charset="0"/>
              </a:rPr>
              <a:t>工具</a:t>
            </a:r>
          </a:p>
        </p:txBody>
      </p:sp>
      <p:sp>
        <p:nvSpPr>
          <p:cNvPr id="13" name="文本框 12">
            <a:extLst>
              <a:ext uri="{FF2B5EF4-FFF2-40B4-BE49-F238E27FC236}">
                <a16:creationId xmlns:a16="http://schemas.microsoft.com/office/drawing/2014/main" id="{B79FEDB3-C159-7E43-BD80-BD83AA4C168D}"/>
              </a:ext>
            </a:extLst>
          </p:cNvPr>
          <p:cNvSpPr txBox="1"/>
          <p:nvPr/>
        </p:nvSpPr>
        <p:spPr>
          <a:xfrm>
            <a:off x="679982" y="4402672"/>
            <a:ext cx="1005403" cy="338554"/>
          </a:xfrm>
          <a:prstGeom prst="rect">
            <a:avLst/>
          </a:prstGeom>
          <a:noFill/>
        </p:spPr>
        <p:txBody>
          <a:bodyPr wrap="none" rtlCol="0">
            <a:spAutoFit/>
          </a:bodyPr>
          <a:lstStyle/>
          <a:p>
            <a:r>
              <a:rPr kumimoji="1" lang="zh-CN" altLang="en-US" sz="1600" dirty="0">
                <a:solidFill>
                  <a:srgbClr val="9A0001"/>
                </a:solidFill>
                <a:latin typeface="+mj-ea"/>
                <a:ea typeface="+mj-ea"/>
                <a:cs typeface="+mn-ea"/>
                <a:sym typeface="Arial" panose="020B0604020202020204" pitchFamily="34" charset="0"/>
              </a:rPr>
              <a:t>性能监控</a:t>
            </a:r>
          </a:p>
        </p:txBody>
      </p:sp>
      <p:sp>
        <p:nvSpPr>
          <p:cNvPr id="14" name="文本框 13">
            <a:extLst>
              <a:ext uri="{FF2B5EF4-FFF2-40B4-BE49-F238E27FC236}">
                <a16:creationId xmlns:a16="http://schemas.microsoft.com/office/drawing/2014/main" id="{EB7DB7FB-BD51-CD43-A880-01642AFB4DEA}"/>
              </a:ext>
            </a:extLst>
          </p:cNvPr>
          <p:cNvSpPr txBox="1"/>
          <p:nvPr/>
        </p:nvSpPr>
        <p:spPr>
          <a:xfrm>
            <a:off x="679982" y="5325539"/>
            <a:ext cx="1005403" cy="338554"/>
          </a:xfrm>
          <a:prstGeom prst="rect">
            <a:avLst/>
          </a:prstGeom>
          <a:noFill/>
        </p:spPr>
        <p:txBody>
          <a:bodyPr wrap="none" rtlCol="0">
            <a:spAutoFit/>
          </a:bodyPr>
          <a:lstStyle/>
          <a:p>
            <a:r>
              <a:rPr kumimoji="1" lang="zh-CN" altLang="en-US" sz="1600" dirty="0">
                <a:solidFill>
                  <a:srgbClr val="9A0001"/>
                </a:solidFill>
                <a:latin typeface="+mj-ea"/>
                <a:ea typeface="+mj-ea"/>
                <a:cs typeface="+mn-ea"/>
                <a:sym typeface="Arial" panose="020B0604020202020204" pitchFamily="34" charset="0"/>
              </a:rPr>
              <a:t>视觉工具</a:t>
            </a:r>
          </a:p>
        </p:txBody>
      </p:sp>
      <p:sp>
        <p:nvSpPr>
          <p:cNvPr id="7" name="文本框 6">
            <a:extLst>
              <a:ext uri="{FF2B5EF4-FFF2-40B4-BE49-F238E27FC236}">
                <a16:creationId xmlns:a16="http://schemas.microsoft.com/office/drawing/2014/main" id="{E117E5F2-4964-A848-BE56-790E00F4D387}"/>
              </a:ext>
            </a:extLst>
          </p:cNvPr>
          <p:cNvSpPr txBox="1"/>
          <p:nvPr/>
        </p:nvSpPr>
        <p:spPr>
          <a:xfrm>
            <a:off x="679982" y="1518223"/>
            <a:ext cx="2598788" cy="307777"/>
          </a:xfrm>
          <a:prstGeom prst="rect">
            <a:avLst/>
          </a:prstGeom>
          <a:noFill/>
        </p:spPr>
        <p:txBody>
          <a:bodyPr wrap="none" rtlCol="0">
            <a:spAutoFit/>
          </a:bodyPr>
          <a:lstStyle/>
          <a:p>
            <a:r>
              <a:rPr kumimoji="1" lang="en-US" altLang="zh-CN" sz="1400" dirty="0" err="1">
                <a:latin typeface="Arial" panose="020B0604020202020204" pitchFamily="34" charset="0"/>
                <a:ea typeface="微软雅黑" panose="020B0503020204020204" pitchFamily="34" charset="-122"/>
                <a:cs typeface="+mn-ea"/>
                <a:sym typeface="Arial" panose="020B0604020202020204" pitchFamily="34" charset="0"/>
              </a:rPr>
              <a:t>DoKit</a:t>
            </a:r>
            <a:r>
              <a:rPr kumimoji="1" lang="zh-CN" altLang="en-US" sz="1400" dirty="0">
                <a:latin typeface="Arial" panose="020B0604020202020204" pitchFamily="34" charset="0"/>
                <a:ea typeface="微软雅黑" panose="020B0503020204020204" pitchFamily="34" charset="-122"/>
                <a:cs typeface="+mn-ea"/>
                <a:sym typeface="Arial" panose="020B0604020202020204" pitchFamily="34" charset="0"/>
              </a:rPr>
              <a:t>插件、悬浮窗、更多页面</a:t>
            </a:r>
          </a:p>
        </p:txBody>
      </p:sp>
      <p:sp>
        <p:nvSpPr>
          <p:cNvPr id="16" name="文本框 15">
            <a:extLst>
              <a:ext uri="{FF2B5EF4-FFF2-40B4-BE49-F238E27FC236}">
                <a16:creationId xmlns:a16="http://schemas.microsoft.com/office/drawing/2014/main" id="{C0A839DF-8FAC-6742-98BC-6E6BB3222F8C}"/>
              </a:ext>
            </a:extLst>
          </p:cNvPr>
          <p:cNvSpPr txBox="1"/>
          <p:nvPr/>
        </p:nvSpPr>
        <p:spPr>
          <a:xfrm>
            <a:off x="679982" y="2321123"/>
            <a:ext cx="4023858" cy="307777"/>
          </a:xfrm>
          <a:prstGeom prst="rect">
            <a:avLst/>
          </a:prstGeom>
          <a:noFill/>
        </p:spPr>
        <p:txBody>
          <a:bodyPr wrap="none" rtlCol="0">
            <a:spAutoFit/>
          </a:bodyPr>
          <a:lstStyle/>
          <a:p>
            <a:r>
              <a:rPr kumimoji="1" lang="zh-CN" altLang="en-US" sz="1400" dirty="0">
                <a:latin typeface="Arial" panose="020B0604020202020204" pitchFamily="34" charset="0"/>
                <a:ea typeface="微软雅黑" panose="020B0503020204020204" pitchFamily="34" charset="-122"/>
                <a:cs typeface="+mn-ea"/>
                <a:sym typeface="Arial" panose="020B0604020202020204" pitchFamily="34" charset="0"/>
              </a:rPr>
              <a:t>数据</a:t>
            </a:r>
            <a:r>
              <a:rPr kumimoji="1" lang="en-US" altLang="zh-CN" sz="1400" dirty="0">
                <a:latin typeface="Arial" panose="020B0604020202020204" pitchFamily="34" charset="0"/>
                <a:ea typeface="微软雅黑" panose="020B0503020204020204" pitchFamily="34" charset="-122"/>
                <a:cs typeface="+mn-ea"/>
                <a:sym typeface="Arial" panose="020B0604020202020204" pitchFamily="34" charset="0"/>
              </a:rPr>
              <a:t>Mock</a:t>
            </a:r>
            <a:r>
              <a:rPr kumimoji="1" lang="zh-CN" altLang="en-US" sz="1400" dirty="0">
                <a:latin typeface="Arial" panose="020B0604020202020204" pitchFamily="34" charset="0"/>
                <a:ea typeface="微软雅黑" panose="020B0503020204020204" pitchFamily="34" charset="-122"/>
                <a:cs typeface="+mn-ea"/>
                <a:sym typeface="Arial" panose="020B0604020202020204" pitchFamily="34" charset="0"/>
              </a:rPr>
              <a:t>、健康体检、文件同步助手、一机多控</a:t>
            </a:r>
          </a:p>
        </p:txBody>
      </p:sp>
      <p:sp>
        <p:nvSpPr>
          <p:cNvPr id="19" name="文本框 18">
            <a:extLst>
              <a:ext uri="{FF2B5EF4-FFF2-40B4-BE49-F238E27FC236}">
                <a16:creationId xmlns:a16="http://schemas.microsoft.com/office/drawing/2014/main" id="{4820E865-0B20-6D40-ADC7-F80DFAEB05CB}"/>
              </a:ext>
            </a:extLst>
          </p:cNvPr>
          <p:cNvSpPr txBox="1"/>
          <p:nvPr/>
        </p:nvSpPr>
        <p:spPr>
          <a:xfrm>
            <a:off x="679982" y="3102925"/>
            <a:ext cx="9212779" cy="307777"/>
          </a:xfrm>
          <a:prstGeom prst="rect">
            <a:avLst/>
          </a:prstGeom>
          <a:noFill/>
        </p:spPr>
        <p:txBody>
          <a:bodyPr wrap="none" rtlCol="0">
            <a:spAutoFit/>
          </a:bodyPr>
          <a:lstStyle/>
          <a:p>
            <a:r>
              <a:rPr kumimoji="1" lang="en-US" altLang="zh-CN" sz="1400" dirty="0">
                <a:latin typeface="Arial" panose="020B0604020202020204" pitchFamily="34" charset="0"/>
                <a:ea typeface="微软雅黑" panose="020B0503020204020204" pitchFamily="34" charset="-122"/>
                <a:cs typeface="+mn-ea"/>
                <a:sym typeface="Arial" panose="020B0604020202020204" pitchFamily="34" charset="0"/>
              </a:rPr>
              <a:t>App</a:t>
            </a:r>
            <a:r>
              <a:rPr kumimoji="1" lang="zh-CN" altLang="en-US" sz="1400" dirty="0">
                <a:latin typeface="Arial" panose="020B0604020202020204" pitchFamily="34" charset="0"/>
                <a:ea typeface="微软雅黑" panose="020B0503020204020204" pitchFamily="34" charset="-122"/>
                <a:cs typeface="+mn-ea"/>
                <a:sym typeface="Arial" panose="020B0604020202020204" pitchFamily="34" charset="0"/>
              </a:rPr>
              <a:t>信息、三方库信息、开发者选项、本地语言、沙盒浏览、位置模拟、</a:t>
            </a:r>
            <a:r>
              <a:rPr kumimoji="1" lang="en-US" altLang="zh-CN" sz="1400" dirty="0">
                <a:latin typeface="Arial" panose="020B0604020202020204" pitchFamily="34" charset="0"/>
                <a:ea typeface="微软雅黑" panose="020B0503020204020204" pitchFamily="34" charset="-122"/>
                <a:cs typeface="+mn-ea"/>
                <a:sym typeface="Arial" panose="020B0604020202020204" pitchFamily="34" charset="0"/>
              </a:rPr>
              <a:t>H5</a:t>
            </a:r>
            <a:r>
              <a:rPr kumimoji="1" lang="zh-CN" altLang="en-US" sz="1400" dirty="0">
                <a:latin typeface="Arial" panose="020B0604020202020204" pitchFamily="34" charset="0"/>
                <a:ea typeface="微软雅黑" panose="020B0503020204020204" pitchFamily="34" charset="-122"/>
                <a:cs typeface="+mn-ea"/>
                <a:sym typeface="Arial" panose="020B0604020202020204" pitchFamily="34" charset="0"/>
              </a:rPr>
              <a:t>任意门、缓存清理、日志、</a:t>
            </a:r>
            <a:r>
              <a:rPr kumimoji="1" lang="en-US" altLang="zh-CN" sz="1400" dirty="0">
                <a:latin typeface="Arial" panose="020B0604020202020204" pitchFamily="34" charset="0"/>
                <a:ea typeface="微软雅黑" panose="020B0503020204020204" pitchFamily="34" charset="-122"/>
                <a:cs typeface="+mn-ea"/>
                <a:sym typeface="Arial" panose="020B0604020202020204" pitchFamily="34" charset="0"/>
              </a:rPr>
              <a:t>H5</a:t>
            </a:r>
            <a:r>
              <a:rPr kumimoji="1" lang="zh-CN" altLang="en-US" sz="1400" dirty="0">
                <a:latin typeface="Arial" panose="020B0604020202020204" pitchFamily="34" charset="0"/>
                <a:ea typeface="微软雅黑" panose="020B0503020204020204" pitchFamily="34" charset="-122"/>
                <a:cs typeface="+mn-ea"/>
                <a:sym typeface="Arial" panose="020B0604020202020204" pitchFamily="34" charset="0"/>
              </a:rPr>
              <a:t>助手</a:t>
            </a:r>
          </a:p>
        </p:txBody>
      </p:sp>
      <p:sp>
        <p:nvSpPr>
          <p:cNvPr id="20" name="文本框 19">
            <a:extLst>
              <a:ext uri="{FF2B5EF4-FFF2-40B4-BE49-F238E27FC236}">
                <a16:creationId xmlns:a16="http://schemas.microsoft.com/office/drawing/2014/main" id="{EF3B61C5-889B-EE48-B93E-C0F4A2BA3A0C}"/>
              </a:ext>
            </a:extLst>
          </p:cNvPr>
          <p:cNvSpPr txBox="1"/>
          <p:nvPr/>
        </p:nvSpPr>
        <p:spPr>
          <a:xfrm>
            <a:off x="679982" y="3962181"/>
            <a:ext cx="2447465" cy="307777"/>
          </a:xfrm>
          <a:prstGeom prst="rect">
            <a:avLst/>
          </a:prstGeom>
          <a:noFill/>
        </p:spPr>
        <p:txBody>
          <a:bodyPr wrap="none" rtlCol="0">
            <a:spAutoFit/>
          </a:bodyPr>
          <a:lstStyle/>
          <a:p>
            <a:r>
              <a:rPr kumimoji="1" lang="zh-CN" altLang="en-US" sz="1400" dirty="0">
                <a:latin typeface="Arial" panose="020B0604020202020204" pitchFamily="34" charset="0"/>
                <a:ea typeface="微软雅黑" panose="020B0503020204020204" pitchFamily="34" charset="-122"/>
                <a:cs typeface="+mn-ea"/>
                <a:sym typeface="Arial" panose="020B0604020202020204" pitchFamily="34" charset="0"/>
              </a:rPr>
              <a:t>日志、缓存、信息、</a:t>
            </a:r>
            <a:r>
              <a:rPr kumimoji="1" lang="en-US" altLang="zh-CN" sz="1400" dirty="0" err="1">
                <a:latin typeface="Arial" panose="020B0604020202020204" pitchFamily="34" charset="0"/>
                <a:ea typeface="微软雅黑" panose="020B0503020204020204" pitchFamily="34" charset="-122"/>
                <a:cs typeface="+mn-ea"/>
                <a:sym typeface="Arial" panose="020B0604020202020204" pitchFamily="34" charset="0"/>
              </a:rPr>
              <a:t>DevTool</a:t>
            </a:r>
            <a:endParaRPr kumimoji="1" lang="zh-CN" altLang="en-US"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文本框 20">
            <a:extLst>
              <a:ext uri="{FF2B5EF4-FFF2-40B4-BE49-F238E27FC236}">
                <a16:creationId xmlns:a16="http://schemas.microsoft.com/office/drawing/2014/main" id="{541CBAA1-F935-704C-9044-2E2C22875621}"/>
              </a:ext>
            </a:extLst>
          </p:cNvPr>
          <p:cNvSpPr txBox="1"/>
          <p:nvPr/>
        </p:nvSpPr>
        <p:spPr>
          <a:xfrm>
            <a:off x="679982" y="4803366"/>
            <a:ext cx="8206093" cy="307777"/>
          </a:xfrm>
          <a:prstGeom prst="rect">
            <a:avLst/>
          </a:prstGeom>
          <a:noFill/>
        </p:spPr>
        <p:txBody>
          <a:bodyPr wrap="none" rtlCol="0">
            <a:spAutoFit/>
          </a:bodyPr>
          <a:lstStyle/>
          <a:p>
            <a:r>
              <a:rPr kumimoji="1" lang="zh-CN" altLang="en-US" sz="1400" dirty="0">
                <a:latin typeface="Arial" panose="020B0604020202020204" pitchFamily="34" charset="0"/>
                <a:ea typeface="微软雅黑" panose="020B0503020204020204" pitchFamily="34" charset="-122"/>
                <a:cs typeface="+mn-ea"/>
                <a:sym typeface="Arial" panose="020B0604020202020204" pitchFamily="34" charset="0"/>
              </a:rPr>
              <a:t>帧率、</a:t>
            </a:r>
            <a:r>
              <a:rPr kumimoji="1" lang="en-US" altLang="zh-CN" sz="1400" dirty="0">
                <a:latin typeface="Arial" panose="020B0604020202020204" pitchFamily="34" charset="0"/>
                <a:ea typeface="微软雅黑" panose="020B0503020204020204" pitchFamily="34" charset="-122"/>
                <a:cs typeface="+mn-ea"/>
                <a:sym typeface="Arial" panose="020B0604020202020204" pitchFamily="34" charset="0"/>
              </a:rPr>
              <a:t>CPU</a:t>
            </a:r>
            <a:r>
              <a:rPr kumimoji="1" lang="zh-CN" altLang="en-US" sz="1400" dirty="0">
                <a:latin typeface="Arial" panose="020B0604020202020204" pitchFamily="34" charset="0"/>
                <a:ea typeface="微软雅黑" panose="020B0503020204020204" pitchFamily="34" charset="-122"/>
                <a:cs typeface="+mn-ea"/>
                <a:sym typeface="Arial" panose="020B0604020202020204" pitchFamily="34" charset="0"/>
              </a:rPr>
              <a:t>、内存、网络、</a:t>
            </a:r>
            <a:r>
              <a:rPr kumimoji="1" lang="en-US" altLang="zh-CN" sz="1400" dirty="0">
                <a:latin typeface="Arial" panose="020B0604020202020204" pitchFamily="34" charset="0"/>
                <a:ea typeface="微软雅黑" panose="020B0503020204020204" pitchFamily="34" charset="-122"/>
                <a:cs typeface="+mn-ea"/>
                <a:sym typeface="Arial" panose="020B0604020202020204" pitchFamily="34" charset="0"/>
              </a:rPr>
              <a:t>Crash</a:t>
            </a:r>
            <a:r>
              <a:rPr kumimoji="1" lang="zh-CN" altLang="en-US" sz="1400" dirty="0">
                <a:latin typeface="Arial" panose="020B0604020202020204" pitchFamily="34" charset="0"/>
                <a:ea typeface="微软雅黑" panose="020B0503020204020204" pitchFamily="34" charset="-122"/>
                <a:cs typeface="+mn-ea"/>
                <a:sym typeface="Arial" panose="020B0604020202020204" pitchFamily="34" charset="0"/>
              </a:rPr>
              <a:t>监控、卡顿、大图检测、模拟弱网、启动耗时、</a:t>
            </a:r>
            <a:r>
              <a:rPr kumimoji="1" lang="en-US" altLang="zh-CN" sz="1400" dirty="0">
                <a:latin typeface="Arial" panose="020B0604020202020204" pitchFamily="34" charset="0"/>
                <a:ea typeface="微软雅黑" panose="020B0503020204020204" pitchFamily="34" charset="-122"/>
                <a:cs typeface="+mn-ea"/>
                <a:sym typeface="Arial" panose="020B0604020202020204" pitchFamily="34" charset="0"/>
              </a:rPr>
              <a:t>UI</a:t>
            </a:r>
            <a:r>
              <a:rPr kumimoji="1" lang="zh-CN" altLang="en-US" sz="1400" dirty="0">
                <a:latin typeface="Arial" panose="020B0604020202020204" pitchFamily="34" charset="0"/>
                <a:ea typeface="微软雅黑" panose="020B0503020204020204" pitchFamily="34" charset="-122"/>
                <a:cs typeface="+mn-ea"/>
                <a:sym typeface="Arial" panose="020B0604020202020204" pitchFamily="34" charset="0"/>
              </a:rPr>
              <a:t>层级、函数耗时</a:t>
            </a:r>
          </a:p>
        </p:txBody>
      </p:sp>
      <p:sp>
        <p:nvSpPr>
          <p:cNvPr id="22" name="文本框 21">
            <a:extLst>
              <a:ext uri="{FF2B5EF4-FFF2-40B4-BE49-F238E27FC236}">
                <a16:creationId xmlns:a16="http://schemas.microsoft.com/office/drawing/2014/main" id="{4CB920B2-054D-5C4C-B0CA-8A63BE8AFEDB}"/>
              </a:ext>
            </a:extLst>
          </p:cNvPr>
          <p:cNvSpPr txBox="1"/>
          <p:nvPr/>
        </p:nvSpPr>
        <p:spPr>
          <a:xfrm>
            <a:off x="679982" y="5768564"/>
            <a:ext cx="3416320" cy="307777"/>
          </a:xfrm>
          <a:prstGeom prst="rect">
            <a:avLst/>
          </a:prstGeom>
          <a:noFill/>
        </p:spPr>
        <p:txBody>
          <a:bodyPr wrap="none" rtlCol="0">
            <a:spAutoFit/>
          </a:bodyPr>
          <a:lstStyle/>
          <a:p>
            <a:r>
              <a:rPr kumimoji="1" lang="zh-CN" altLang="en-US" sz="1400" dirty="0">
                <a:latin typeface="Arial" panose="020B0604020202020204" pitchFamily="34" charset="0"/>
                <a:ea typeface="微软雅黑" panose="020B0503020204020204" pitchFamily="34" charset="-122"/>
                <a:cs typeface="+mn-ea"/>
                <a:sym typeface="Arial" panose="020B0604020202020204" pitchFamily="34" charset="0"/>
              </a:rPr>
              <a:t>取色器、对齐标尺、控件检查、布局边框</a:t>
            </a:r>
          </a:p>
        </p:txBody>
      </p:sp>
    </p:spTree>
    <p:extLst>
      <p:ext uri="{BB962C8B-B14F-4D97-AF65-F5344CB8AC3E}">
        <p14:creationId xmlns:p14="http://schemas.microsoft.com/office/powerpoint/2010/main" val="736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err="1">
                <a:sym typeface="Arial" panose="020B0604020202020204" pitchFamily="34" charset="0"/>
              </a:rPr>
              <a:t>DoKit</a:t>
            </a:r>
            <a:r>
              <a:rPr lang="zh-CN" altLang="en-US" dirty="0">
                <a:sym typeface="Arial" panose="020B0604020202020204" pitchFamily="34" charset="0"/>
              </a:rPr>
              <a:t> </a:t>
            </a:r>
            <a:r>
              <a:rPr lang="en-US" altLang="zh-CN" dirty="0">
                <a:sym typeface="Arial" panose="020B0604020202020204" pitchFamily="34" charset="0"/>
              </a:rPr>
              <a:t>FT</a:t>
            </a:r>
            <a:r>
              <a:rPr lang="zh-CN" altLang="en-US" dirty="0">
                <a:sym typeface="Arial" panose="020B0604020202020204" pitchFamily="34" charset="0"/>
              </a:rPr>
              <a:t>团队</a:t>
            </a:r>
          </a:p>
        </p:txBody>
      </p:sp>
      <p:pic>
        <p:nvPicPr>
          <p:cNvPr id="4" name="图片 3">
            <a:extLst>
              <a:ext uri="{FF2B5EF4-FFF2-40B4-BE49-F238E27FC236}">
                <a16:creationId xmlns:a16="http://schemas.microsoft.com/office/drawing/2014/main" id="{F543A4CB-4DAC-8C41-9339-48D24D478EBC}"/>
              </a:ext>
            </a:extLst>
          </p:cNvPr>
          <p:cNvPicPr>
            <a:picLocks noChangeAspect="1"/>
          </p:cNvPicPr>
          <p:nvPr/>
        </p:nvPicPr>
        <p:blipFill>
          <a:blip r:embed="rId3"/>
          <a:stretch>
            <a:fillRect/>
          </a:stretch>
        </p:blipFill>
        <p:spPr>
          <a:xfrm>
            <a:off x="228597" y="1696419"/>
            <a:ext cx="11904133" cy="3551031"/>
          </a:xfrm>
          <a:prstGeom prst="rect">
            <a:avLst/>
          </a:prstGeom>
        </p:spPr>
      </p:pic>
    </p:spTree>
    <p:extLst>
      <p:ext uri="{BB962C8B-B14F-4D97-AF65-F5344CB8AC3E}">
        <p14:creationId xmlns:p14="http://schemas.microsoft.com/office/powerpoint/2010/main" val="2043650185"/>
      </p:ext>
    </p:extLst>
  </p:cSld>
  <p:clrMapOvr>
    <a:masterClrMapping/>
  </p:clrMapOvr>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6587</TotalTime>
  <Words>1559</Words>
  <Application>Microsoft Macintosh PowerPoint</Application>
  <PresentationFormat>宽屏</PresentationFormat>
  <Paragraphs>309</Paragraphs>
  <Slides>39</Slides>
  <Notes>39</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39</vt:i4>
      </vt:variant>
    </vt:vector>
  </HeadingPairs>
  <TitlesOfParts>
    <vt:vector size="47" baseType="lpstr">
      <vt:lpstr>等线</vt:lpstr>
      <vt:lpstr>经典圆体简</vt:lpstr>
      <vt:lpstr>Microsoft YaHei</vt:lpstr>
      <vt:lpstr>Microsoft YaHei</vt:lpstr>
      <vt:lpstr>Arial</vt:lpstr>
      <vt:lpstr>Helvetica Light</vt:lpstr>
      <vt:lpstr>自定义设计方案</vt:lpstr>
      <vt:lpstr>1_自定义设计方案</vt:lpstr>
      <vt:lpstr>PowerPoint 演示文稿</vt:lpstr>
      <vt:lpstr>PowerPoint 演示文稿</vt:lpstr>
      <vt:lpstr>PowerPoint 演示文稿</vt:lpstr>
      <vt:lpstr>PowerPoint 演示文稿</vt:lpstr>
      <vt:lpstr>PowerPoint 演示文稿</vt:lpstr>
      <vt:lpstr>DoKit是什么？</vt:lpstr>
      <vt:lpstr>DoKit项目背景</vt:lpstr>
      <vt:lpstr>DoKit终端功能总览</vt:lpstr>
      <vt:lpstr>DoKit FT团队</vt:lpstr>
      <vt:lpstr>    </vt:lpstr>
      <vt:lpstr>DoKit社区成绩</vt:lpstr>
      <vt:lpstr>DoKit业务洞察--悬浮窗</vt:lpstr>
      <vt:lpstr>DoKit业务洞察--接口Mock</vt:lpstr>
      <vt:lpstr>DoKit业务洞察--健康体检</vt:lpstr>
      <vt:lpstr>DoKit业务洞察--文件同步助手</vt:lpstr>
      <vt:lpstr>DoKit业务洞察--一机多控</vt:lpstr>
      <vt:lpstr>DoKit Part01思考</vt:lpstr>
      <vt:lpstr>PowerPoint 演示文稿</vt:lpstr>
      <vt:lpstr>DoKit 老架构</vt:lpstr>
      <vt:lpstr>DoKit 新架构</vt:lpstr>
      <vt:lpstr>DoKit Android AOP 方案选型</vt:lpstr>
      <vt:lpstr>DoKit Android AOP 原理</vt:lpstr>
      <vt:lpstr>DoKit Android AOP 实现</vt:lpstr>
      <vt:lpstr>现有接口Mock解决方案</vt:lpstr>
      <vt:lpstr>落地场景--接口Mock（终端）</vt:lpstr>
      <vt:lpstr>落地场景--接口Mock（H5）</vt:lpstr>
      <vt:lpstr>落地场景--接口Mock&amp;业务赋能</vt:lpstr>
      <vt:lpstr>DoKit Part02思考</vt:lpstr>
      <vt:lpstr>PowerPoint 演示文稿</vt:lpstr>
      <vt:lpstr>互联网运营框架</vt:lpstr>
      <vt:lpstr>DoKit运营框架</vt:lpstr>
      <vt:lpstr>DoKit运营框架--数据字段</vt:lpstr>
      <vt:lpstr>DoKit运营框架--数据指标</vt:lpstr>
      <vt:lpstr>DoKit运营框架--运营策略</vt:lpstr>
      <vt:lpstr>DoKit运营框架--运营示例</vt:lpstr>
      <vt:lpstr>DoKit运营框架--成绩</vt:lpstr>
      <vt:lpstr>DoKit 21年规划</vt:lpstr>
      <vt:lpstr>DoKit开源经验总结</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Microsoft Office User</cp:lastModifiedBy>
  <cp:revision>352</cp:revision>
  <dcterms:created xsi:type="dcterms:W3CDTF">2018-12-09T14:29:00Z</dcterms:created>
  <dcterms:modified xsi:type="dcterms:W3CDTF">2021-05-10T08:05:57Z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2052-11.1.0.9192</vt:lpwstr>
  </property>
</Properties>
</file>